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3" r:id="rId1"/>
  </p:sldMasterIdLst>
  <p:notesMasterIdLst>
    <p:notesMasterId r:id="rId21"/>
  </p:notesMasterIdLst>
  <p:sldIdLst>
    <p:sldId id="256" r:id="rId2"/>
    <p:sldId id="317" r:id="rId3"/>
    <p:sldId id="320" r:id="rId4"/>
    <p:sldId id="258" r:id="rId5"/>
    <p:sldId id="321" r:id="rId6"/>
    <p:sldId id="322" r:id="rId7"/>
    <p:sldId id="323" r:id="rId8"/>
    <p:sldId id="324" r:id="rId9"/>
    <p:sldId id="325" r:id="rId10"/>
    <p:sldId id="326" r:id="rId11"/>
    <p:sldId id="327" r:id="rId12"/>
    <p:sldId id="328" r:id="rId13"/>
    <p:sldId id="329" r:id="rId14"/>
    <p:sldId id="330" r:id="rId15"/>
    <p:sldId id="331" r:id="rId16"/>
    <p:sldId id="332" r:id="rId17"/>
    <p:sldId id="333" r:id="rId18"/>
    <p:sldId id="334" r:id="rId19"/>
    <p:sldId id="274" r:id="rId20"/>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82" autoAdjust="0"/>
    <p:restoredTop sz="94660"/>
  </p:normalViewPr>
  <p:slideViewPr>
    <p:cSldViewPr>
      <p:cViewPr varScale="1">
        <p:scale>
          <a:sx n="104" d="100"/>
          <a:sy n="104" d="100"/>
        </p:scale>
        <p:origin x="159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626" y="0"/>
            <a:ext cx="2919565" cy="493868"/>
          </a:xfrm>
          <a:prstGeom prst="rect">
            <a:avLst/>
          </a:prstGeom>
        </p:spPr>
        <p:txBody>
          <a:bodyPr vert="horz" lIns="90763" tIns="45382" rIns="90763" bIns="45382" rtlCol="0"/>
          <a:lstStyle>
            <a:lvl1pPr algn="r">
              <a:defRPr sz="1200"/>
            </a:lvl1pPr>
          </a:lstStyle>
          <a:p>
            <a:fld id="{53C7D751-AC2B-4DFF-98A8-D20DF5748473}" type="datetimeFigureOut">
              <a:rPr kumimoji="1" lang="ja-JP" altLang="en-US" smtClean="0"/>
              <a:t>2020/8/1</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0763" tIns="45382" rIns="90763" bIns="45382" rtlCol="0" anchor="ctr"/>
          <a:lstStyle/>
          <a:p>
            <a:endParaRPr lang="ja-JP" altLang="en-US"/>
          </a:p>
        </p:txBody>
      </p:sp>
      <p:sp>
        <p:nvSpPr>
          <p:cNvPr id="5" name="ノート プレースホルダー 4"/>
          <p:cNvSpPr>
            <a:spLocks noGrp="1"/>
          </p:cNvSpPr>
          <p:nvPr>
            <p:ph type="body" sz="quarter" idx="3"/>
          </p:nvPr>
        </p:nvSpPr>
        <p:spPr>
          <a:xfrm>
            <a:off x="673262" y="4747760"/>
            <a:ext cx="5389240" cy="3884673"/>
          </a:xfrm>
          <a:prstGeom prst="rect">
            <a:avLst/>
          </a:prstGeom>
        </p:spPr>
        <p:txBody>
          <a:bodyPr vert="horz" lIns="90763" tIns="45382" rIns="90763" bIns="4538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2445"/>
            <a:ext cx="2919565" cy="493868"/>
          </a:xfrm>
          <a:prstGeom prst="rect">
            <a:avLst/>
          </a:prstGeom>
        </p:spPr>
        <p:txBody>
          <a:bodyPr vert="horz" lIns="90763" tIns="45382" rIns="90763" bIns="4538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626" y="9372445"/>
            <a:ext cx="2919565" cy="493868"/>
          </a:xfrm>
          <a:prstGeom prst="rect">
            <a:avLst/>
          </a:prstGeom>
        </p:spPr>
        <p:txBody>
          <a:bodyPr vert="horz" lIns="90763" tIns="45382" rIns="90763" bIns="45382" rtlCol="0" anchor="b"/>
          <a:lstStyle>
            <a:lvl1pPr algn="r">
              <a:defRPr sz="1200"/>
            </a:lvl1pPr>
          </a:lstStyle>
          <a:p>
            <a:fld id="{A0E43400-6656-48DC-B129-2CB2DE26C130}" type="slidenum">
              <a:rPr kumimoji="1" lang="ja-JP" altLang="en-US" smtClean="0"/>
              <a:t>‹#›</a:t>
            </a:fld>
            <a:endParaRPr kumimoji="1" lang="ja-JP" altLang="en-US"/>
          </a:p>
        </p:txBody>
      </p:sp>
    </p:spTree>
    <p:extLst>
      <p:ext uri="{BB962C8B-B14F-4D97-AF65-F5344CB8AC3E}">
        <p14:creationId xmlns:p14="http://schemas.microsoft.com/office/powerpoint/2010/main" val="391522059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E43400-6656-48DC-B129-2CB2DE26C130}" type="slidenum">
              <a:rPr kumimoji="1" lang="ja-JP" altLang="en-US" smtClean="0"/>
              <a:t>8</a:t>
            </a:fld>
            <a:endParaRPr kumimoji="1" lang="ja-JP" altLang="en-US"/>
          </a:p>
        </p:txBody>
      </p:sp>
    </p:spTree>
    <p:extLst>
      <p:ext uri="{BB962C8B-B14F-4D97-AF65-F5344CB8AC3E}">
        <p14:creationId xmlns:p14="http://schemas.microsoft.com/office/powerpoint/2010/main" val="13200517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E43400-6656-48DC-B129-2CB2DE26C130}" type="slidenum">
              <a:rPr kumimoji="1" lang="ja-JP" altLang="en-US" smtClean="0"/>
              <a:t>17</a:t>
            </a:fld>
            <a:endParaRPr kumimoji="1" lang="ja-JP" altLang="en-US"/>
          </a:p>
        </p:txBody>
      </p:sp>
    </p:spTree>
    <p:extLst>
      <p:ext uri="{BB962C8B-B14F-4D97-AF65-F5344CB8AC3E}">
        <p14:creationId xmlns:p14="http://schemas.microsoft.com/office/powerpoint/2010/main" val="7800362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E43400-6656-48DC-B129-2CB2DE26C130}" type="slidenum">
              <a:rPr kumimoji="1" lang="ja-JP" altLang="en-US" smtClean="0"/>
              <a:t>18</a:t>
            </a:fld>
            <a:endParaRPr kumimoji="1" lang="ja-JP" altLang="en-US"/>
          </a:p>
        </p:txBody>
      </p:sp>
    </p:spTree>
    <p:extLst>
      <p:ext uri="{BB962C8B-B14F-4D97-AF65-F5344CB8AC3E}">
        <p14:creationId xmlns:p14="http://schemas.microsoft.com/office/powerpoint/2010/main" val="892979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E43400-6656-48DC-B129-2CB2DE26C130}" type="slidenum">
              <a:rPr kumimoji="1" lang="ja-JP" altLang="en-US" smtClean="0"/>
              <a:t>9</a:t>
            </a:fld>
            <a:endParaRPr kumimoji="1" lang="ja-JP" altLang="en-US"/>
          </a:p>
        </p:txBody>
      </p:sp>
    </p:spTree>
    <p:extLst>
      <p:ext uri="{BB962C8B-B14F-4D97-AF65-F5344CB8AC3E}">
        <p14:creationId xmlns:p14="http://schemas.microsoft.com/office/powerpoint/2010/main" val="3108258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E43400-6656-48DC-B129-2CB2DE26C130}" type="slidenum">
              <a:rPr kumimoji="1" lang="ja-JP" altLang="en-US" smtClean="0"/>
              <a:t>10</a:t>
            </a:fld>
            <a:endParaRPr kumimoji="1" lang="ja-JP" altLang="en-US"/>
          </a:p>
        </p:txBody>
      </p:sp>
    </p:spTree>
    <p:extLst>
      <p:ext uri="{BB962C8B-B14F-4D97-AF65-F5344CB8AC3E}">
        <p14:creationId xmlns:p14="http://schemas.microsoft.com/office/powerpoint/2010/main" val="3690842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E43400-6656-48DC-B129-2CB2DE26C130}" type="slidenum">
              <a:rPr kumimoji="1" lang="ja-JP" altLang="en-US" smtClean="0"/>
              <a:t>11</a:t>
            </a:fld>
            <a:endParaRPr kumimoji="1" lang="ja-JP" altLang="en-US"/>
          </a:p>
        </p:txBody>
      </p:sp>
    </p:spTree>
    <p:extLst>
      <p:ext uri="{BB962C8B-B14F-4D97-AF65-F5344CB8AC3E}">
        <p14:creationId xmlns:p14="http://schemas.microsoft.com/office/powerpoint/2010/main" val="3038091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E43400-6656-48DC-B129-2CB2DE26C130}" type="slidenum">
              <a:rPr kumimoji="1" lang="ja-JP" altLang="en-US" smtClean="0"/>
              <a:t>12</a:t>
            </a:fld>
            <a:endParaRPr kumimoji="1" lang="ja-JP" altLang="en-US"/>
          </a:p>
        </p:txBody>
      </p:sp>
    </p:spTree>
    <p:extLst>
      <p:ext uri="{BB962C8B-B14F-4D97-AF65-F5344CB8AC3E}">
        <p14:creationId xmlns:p14="http://schemas.microsoft.com/office/powerpoint/2010/main" val="61694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E43400-6656-48DC-B129-2CB2DE26C130}" type="slidenum">
              <a:rPr kumimoji="1" lang="ja-JP" altLang="en-US" smtClean="0"/>
              <a:t>13</a:t>
            </a:fld>
            <a:endParaRPr kumimoji="1" lang="ja-JP" altLang="en-US"/>
          </a:p>
        </p:txBody>
      </p:sp>
    </p:spTree>
    <p:extLst>
      <p:ext uri="{BB962C8B-B14F-4D97-AF65-F5344CB8AC3E}">
        <p14:creationId xmlns:p14="http://schemas.microsoft.com/office/powerpoint/2010/main" val="40866694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E43400-6656-48DC-B129-2CB2DE26C130}" type="slidenum">
              <a:rPr kumimoji="1" lang="ja-JP" altLang="en-US" smtClean="0"/>
              <a:t>14</a:t>
            </a:fld>
            <a:endParaRPr kumimoji="1" lang="ja-JP" altLang="en-US"/>
          </a:p>
        </p:txBody>
      </p:sp>
    </p:spTree>
    <p:extLst>
      <p:ext uri="{BB962C8B-B14F-4D97-AF65-F5344CB8AC3E}">
        <p14:creationId xmlns:p14="http://schemas.microsoft.com/office/powerpoint/2010/main" val="39491465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E43400-6656-48DC-B129-2CB2DE26C130}" type="slidenum">
              <a:rPr kumimoji="1" lang="ja-JP" altLang="en-US" smtClean="0"/>
              <a:t>15</a:t>
            </a:fld>
            <a:endParaRPr kumimoji="1" lang="ja-JP" altLang="en-US"/>
          </a:p>
        </p:txBody>
      </p:sp>
    </p:spTree>
    <p:extLst>
      <p:ext uri="{BB962C8B-B14F-4D97-AF65-F5344CB8AC3E}">
        <p14:creationId xmlns:p14="http://schemas.microsoft.com/office/powerpoint/2010/main" val="1732798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0E43400-6656-48DC-B129-2CB2DE26C130}" type="slidenum">
              <a:rPr kumimoji="1" lang="ja-JP" altLang="en-US" smtClean="0"/>
              <a:t>16</a:t>
            </a:fld>
            <a:endParaRPr kumimoji="1" lang="ja-JP" altLang="en-US"/>
          </a:p>
        </p:txBody>
      </p:sp>
    </p:spTree>
    <p:extLst>
      <p:ext uri="{BB962C8B-B14F-4D97-AF65-F5344CB8AC3E}">
        <p14:creationId xmlns:p14="http://schemas.microsoft.com/office/powerpoint/2010/main" val="2352672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325773" y="6117336"/>
            <a:ext cx="857473" cy="365125"/>
          </a:xfrm>
        </p:spPr>
        <p:txBody>
          <a:bodyPr/>
          <a:lstStyle/>
          <a:p>
            <a:pPr>
              <a:defRPr/>
            </a:pPr>
            <a:fld id="{79E45F4F-1A0E-452C-B757-D3A6BCFC4715}" type="datetimeFigureOut">
              <a:rPr lang="ja-JP" altLang="en-US" smtClean="0"/>
              <a:pPr>
                <a:defRPr/>
              </a:pPr>
              <a:t>2020/8/1</a:t>
            </a:fld>
            <a:endParaRPr lang="ja-JP" altLang="en-US"/>
          </a:p>
        </p:txBody>
      </p:sp>
      <p:sp>
        <p:nvSpPr>
          <p:cNvPr id="5" name="Footer Placeholder 4"/>
          <p:cNvSpPr>
            <a:spLocks noGrp="1"/>
          </p:cNvSpPr>
          <p:nvPr>
            <p:ph type="ftr" sz="quarter" idx="11"/>
          </p:nvPr>
        </p:nvSpPr>
        <p:spPr>
          <a:xfrm>
            <a:off x="3623733" y="6117336"/>
            <a:ext cx="3609438" cy="365125"/>
          </a:xfrm>
        </p:spPr>
        <p:txBody>
          <a:bodyPr/>
          <a:lstStyle/>
          <a:p>
            <a:pPr>
              <a:defRPr/>
            </a:pPr>
            <a:endParaRPr lang="ja-JP" altLang="en-US"/>
          </a:p>
        </p:txBody>
      </p:sp>
      <p:sp>
        <p:nvSpPr>
          <p:cNvPr id="6" name="Slide Number Placeholder 5"/>
          <p:cNvSpPr>
            <a:spLocks noGrp="1"/>
          </p:cNvSpPr>
          <p:nvPr>
            <p:ph type="sldNum" sz="quarter" idx="12"/>
          </p:nvPr>
        </p:nvSpPr>
        <p:spPr>
          <a:xfrm>
            <a:off x="8275320" y="6117336"/>
            <a:ext cx="411480" cy="365125"/>
          </a:xfrm>
        </p:spPr>
        <p:txBody>
          <a:bodyPr/>
          <a:lstStyle/>
          <a:p>
            <a:pPr>
              <a:defRPr/>
            </a:pPr>
            <a:fld id="{43C26041-E051-43B6-A4FB-3379CC6ACA5E}" type="slidenum">
              <a:rPr lang="ja-JP" altLang="en-US" smtClean="0"/>
              <a:pPr>
                <a:defRPr/>
              </a:pPr>
              <a:t>‹#›</a:t>
            </a:fld>
            <a:endParaRPr lang="ja-JP" altLang="en-US"/>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251607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8585248A-2A9D-447B-A3DF-D8EB0E3B61B1}" type="datetimeFigureOut">
              <a:rPr lang="ja-JP" altLang="en-US" smtClean="0"/>
              <a:pPr>
                <a:defRPr/>
              </a:pPr>
              <a:t>2020/8/1</a:t>
            </a:fld>
            <a:endParaRPr lang="ja-JP" altLang="en-US"/>
          </a:p>
        </p:txBody>
      </p:sp>
      <p:sp>
        <p:nvSpPr>
          <p:cNvPr id="6" name="Footer Placeholder 5"/>
          <p:cNvSpPr>
            <a:spLocks noGrp="1"/>
          </p:cNvSpPr>
          <p:nvPr>
            <p:ph type="ftr" sz="quarter" idx="11"/>
          </p:nvPr>
        </p:nvSpPr>
        <p:spPr/>
        <p:txBody>
          <a:bodyPr/>
          <a:lstStyle/>
          <a:p>
            <a:pPr>
              <a:defRPr/>
            </a:pPr>
            <a:endParaRPr lang="ja-JP" altLang="en-US"/>
          </a:p>
        </p:txBody>
      </p:sp>
      <p:sp>
        <p:nvSpPr>
          <p:cNvPr id="7" name="Slide Number Placeholder 6"/>
          <p:cNvSpPr>
            <a:spLocks noGrp="1"/>
          </p:cNvSpPr>
          <p:nvPr>
            <p:ph type="sldNum" sz="quarter" idx="12"/>
          </p:nvPr>
        </p:nvSpPr>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2266473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8585248A-2A9D-447B-A3DF-D8EB0E3B61B1}" type="datetimeFigureOut">
              <a:rPr lang="ja-JP" altLang="en-US" smtClean="0"/>
              <a:pPr>
                <a:defRPr/>
              </a:pPr>
              <a:t>2020/8/1</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4180929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8585248A-2A9D-447B-A3DF-D8EB0E3B61B1}" type="datetimeFigureOut">
              <a:rPr lang="ja-JP" altLang="en-US" smtClean="0"/>
              <a:pPr>
                <a:defRPr/>
              </a:pPr>
              <a:t>2020/8/1</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34684944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8585248A-2A9D-447B-A3DF-D8EB0E3B61B1}" type="datetimeFigureOut">
              <a:rPr lang="ja-JP" altLang="en-US" smtClean="0"/>
              <a:pPr>
                <a:defRPr/>
              </a:pPr>
              <a:t>2020/8/1</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3508362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8585248A-2A9D-447B-A3DF-D8EB0E3B61B1}" type="datetimeFigureOut">
              <a:rPr lang="ja-JP" altLang="en-US" smtClean="0"/>
              <a:pPr>
                <a:defRPr/>
              </a:pPr>
              <a:t>2020/8/1</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510068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ja-JP" altLang="en-US"/>
              <a:t>マスター タイトルの書式設定</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8585248A-2A9D-447B-A3DF-D8EB0E3B61B1}" type="datetimeFigureOut">
              <a:rPr lang="ja-JP" altLang="en-US" smtClean="0"/>
              <a:pPr>
                <a:defRPr/>
              </a:pPr>
              <a:t>2020/8/1</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4393865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8585248A-2A9D-447B-A3DF-D8EB0E3B61B1}" type="datetimeFigureOut">
              <a:rPr lang="ja-JP" altLang="en-US" smtClean="0"/>
              <a:pPr>
                <a:defRPr/>
              </a:pPr>
              <a:t>2020/8/1</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31983009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8585248A-2A9D-447B-A3DF-D8EB0E3B61B1}" type="datetimeFigureOut">
              <a:rPr lang="ja-JP" altLang="en-US" smtClean="0"/>
              <a:pPr>
                <a:defRPr/>
              </a:pPr>
              <a:t>2020/8/1</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3327555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7344329" y="6108173"/>
            <a:ext cx="857473" cy="365125"/>
          </a:xfrm>
        </p:spPr>
        <p:txBody>
          <a:bodyPr/>
          <a:lstStyle/>
          <a:p>
            <a:pPr>
              <a:defRPr/>
            </a:pPr>
            <a:fld id="{8585248A-2A9D-447B-A3DF-D8EB0E3B61B1}" type="datetimeFigureOut">
              <a:rPr lang="ja-JP" altLang="en-US" smtClean="0"/>
              <a:pPr>
                <a:defRPr/>
              </a:pPr>
              <a:t>2020/8/1</a:t>
            </a:fld>
            <a:endParaRPr lang="ja-JP" altLang="en-US"/>
          </a:p>
        </p:txBody>
      </p:sp>
      <p:sp>
        <p:nvSpPr>
          <p:cNvPr id="5" name="Footer Placeholder 4"/>
          <p:cNvSpPr>
            <a:spLocks noGrp="1"/>
          </p:cNvSpPr>
          <p:nvPr>
            <p:ph type="ftr" sz="quarter" idx="11"/>
          </p:nvPr>
        </p:nvSpPr>
        <p:spPr>
          <a:xfrm>
            <a:off x="1972647" y="6108173"/>
            <a:ext cx="5314517" cy="365125"/>
          </a:xfrm>
        </p:spPr>
        <p:txBody>
          <a:bodyPr/>
          <a:lstStyle/>
          <a:p>
            <a:pPr>
              <a:defRPr/>
            </a:pPr>
            <a:endParaRPr lang="ja-JP" altLang="en-US"/>
          </a:p>
        </p:txBody>
      </p:sp>
      <p:sp>
        <p:nvSpPr>
          <p:cNvPr id="6" name="Slide Number Placeholder 5"/>
          <p:cNvSpPr>
            <a:spLocks noGrp="1"/>
          </p:cNvSpPr>
          <p:nvPr>
            <p:ph type="sldNum" sz="quarter" idx="12"/>
          </p:nvPr>
        </p:nvSpPr>
        <p:spPr>
          <a:xfrm>
            <a:off x="8258967" y="6108173"/>
            <a:ext cx="427833" cy="365125"/>
          </a:xfrm>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3069424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F5D6FD30-9EAA-49CB-9E77-E5846C28DF7F}" type="datetimeFigureOut">
              <a:rPr lang="ja-JP" altLang="en-US" smtClean="0"/>
              <a:pPr>
                <a:defRPr/>
              </a:pPr>
              <a:t>2020/8/1</a:t>
            </a:fld>
            <a:endParaRPr lang="ja-JP" altLang="en-US"/>
          </a:p>
        </p:txBody>
      </p:sp>
      <p:sp>
        <p:nvSpPr>
          <p:cNvPr id="5" name="Footer Placeholder 4"/>
          <p:cNvSpPr>
            <a:spLocks noGrp="1"/>
          </p:cNvSpPr>
          <p:nvPr>
            <p:ph type="ftr" sz="quarter" idx="11"/>
          </p:nvPr>
        </p:nvSpPr>
        <p:spPr/>
        <p:txBody>
          <a:bodyPr/>
          <a:lstStyle/>
          <a:p>
            <a:pPr>
              <a:defRPr/>
            </a:pPr>
            <a:endParaRPr lang="ja-JP" altLang="en-US"/>
          </a:p>
        </p:txBody>
      </p:sp>
      <p:sp>
        <p:nvSpPr>
          <p:cNvPr id="6" name="Slide Number Placeholder 5"/>
          <p:cNvSpPr>
            <a:spLocks noGrp="1"/>
          </p:cNvSpPr>
          <p:nvPr>
            <p:ph type="sldNum" sz="quarter" idx="12"/>
          </p:nvPr>
        </p:nvSpPr>
        <p:spPr>
          <a:xfrm>
            <a:off x="8273317" y="6116070"/>
            <a:ext cx="413483" cy="365125"/>
          </a:xfrm>
        </p:spPr>
        <p:txBody>
          <a:bodyPr/>
          <a:lstStyle/>
          <a:p>
            <a:pPr>
              <a:defRPr/>
            </a:pPr>
            <a:fld id="{EE37B7DD-C2C7-49B1-A51B-7CF1378D2E8D}" type="slidenum">
              <a:rPr lang="ja-JP" altLang="en-US" smtClean="0"/>
              <a:pPr>
                <a:defRPr/>
              </a:pPr>
              <a:t>‹#›</a:t>
            </a:fld>
            <a:endParaRPr lang="ja-JP" altLang="en-US"/>
          </a:p>
        </p:txBody>
      </p:sp>
    </p:spTree>
    <p:extLst>
      <p:ext uri="{BB962C8B-B14F-4D97-AF65-F5344CB8AC3E}">
        <p14:creationId xmlns:p14="http://schemas.microsoft.com/office/powerpoint/2010/main" val="3737893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fld id="{8585248A-2A9D-447B-A3DF-D8EB0E3B61B1}" type="datetimeFigureOut">
              <a:rPr lang="ja-JP" altLang="en-US" smtClean="0"/>
              <a:pPr>
                <a:defRPr/>
              </a:pPr>
              <a:t>2020/8/1</a:t>
            </a:fld>
            <a:endParaRPr lang="ja-JP" altLang="en-US"/>
          </a:p>
        </p:txBody>
      </p:sp>
      <p:sp>
        <p:nvSpPr>
          <p:cNvPr id="6" name="Footer Placeholder 5"/>
          <p:cNvSpPr>
            <a:spLocks noGrp="1"/>
          </p:cNvSpPr>
          <p:nvPr>
            <p:ph type="ftr" sz="quarter" idx="11"/>
          </p:nvPr>
        </p:nvSpPr>
        <p:spPr/>
        <p:txBody>
          <a:bodyPr/>
          <a:lstStyle/>
          <a:p>
            <a:pPr>
              <a:defRPr/>
            </a:pPr>
            <a:endParaRPr lang="ja-JP" altLang="en-US"/>
          </a:p>
        </p:txBody>
      </p:sp>
      <p:sp>
        <p:nvSpPr>
          <p:cNvPr id="7" name="Slide Number Placeholder 6"/>
          <p:cNvSpPr>
            <a:spLocks noGrp="1"/>
          </p:cNvSpPr>
          <p:nvPr>
            <p:ph type="sldNum" sz="quarter" idx="12"/>
          </p:nvPr>
        </p:nvSpPr>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3760931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fld id="{8585248A-2A9D-447B-A3DF-D8EB0E3B61B1}" type="datetimeFigureOut">
              <a:rPr lang="ja-JP" altLang="en-US" smtClean="0"/>
              <a:pPr>
                <a:defRPr/>
              </a:pPr>
              <a:t>2020/8/1</a:t>
            </a:fld>
            <a:endParaRPr lang="ja-JP" altLang="en-US"/>
          </a:p>
        </p:txBody>
      </p:sp>
      <p:sp>
        <p:nvSpPr>
          <p:cNvPr id="8" name="Footer Placeholder 7"/>
          <p:cNvSpPr>
            <a:spLocks noGrp="1"/>
          </p:cNvSpPr>
          <p:nvPr>
            <p:ph type="ftr" sz="quarter" idx="11"/>
          </p:nvPr>
        </p:nvSpPr>
        <p:spPr/>
        <p:txBody>
          <a:bodyPr/>
          <a:lstStyle/>
          <a:p>
            <a:pPr>
              <a:defRPr/>
            </a:pPr>
            <a:endParaRPr lang="ja-JP" altLang="en-US"/>
          </a:p>
        </p:txBody>
      </p:sp>
      <p:sp>
        <p:nvSpPr>
          <p:cNvPr id="9" name="Slide Number Placeholder 8"/>
          <p:cNvSpPr>
            <a:spLocks noGrp="1"/>
          </p:cNvSpPr>
          <p:nvPr>
            <p:ph type="sldNum" sz="quarter" idx="12"/>
          </p:nvPr>
        </p:nvSpPr>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2915472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fld id="{F6BB66A2-3172-4E92-9A4B-A042326D5B9D}" type="datetimeFigureOut">
              <a:rPr lang="ja-JP" altLang="en-US" smtClean="0"/>
              <a:pPr>
                <a:defRPr/>
              </a:pPr>
              <a:t>2020/8/1</a:t>
            </a:fld>
            <a:endParaRPr lang="ja-JP" altLang="en-US"/>
          </a:p>
        </p:txBody>
      </p:sp>
      <p:sp>
        <p:nvSpPr>
          <p:cNvPr id="4" name="Footer Placeholder 3"/>
          <p:cNvSpPr>
            <a:spLocks noGrp="1"/>
          </p:cNvSpPr>
          <p:nvPr>
            <p:ph type="ftr" sz="quarter" idx="11"/>
          </p:nvPr>
        </p:nvSpPr>
        <p:spPr/>
        <p:txBody>
          <a:bodyPr/>
          <a:lstStyle/>
          <a:p>
            <a:pPr>
              <a:defRPr/>
            </a:pPr>
            <a:endParaRPr lang="ja-JP" altLang="en-US"/>
          </a:p>
        </p:txBody>
      </p:sp>
      <p:sp>
        <p:nvSpPr>
          <p:cNvPr id="5" name="Slide Number Placeholder 4"/>
          <p:cNvSpPr>
            <a:spLocks noGrp="1"/>
          </p:cNvSpPr>
          <p:nvPr>
            <p:ph type="sldNum" sz="quarter" idx="12"/>
          </p:nvPr>
        </p:nvSpPr>
        <p:spPr/>
        <p:txBody>
          <a:bodyPr/>
          <a:lstStyle/>
          <a:p>
            <a:pPr>
              <a:defRPr/>
            </a:pPr>
            <a:fld id="{E9DE265F-DB0B-4566-9511-A04E0731D3FE}" type="slidenum">
              <a:rPr lang="ja-JP" altLang="en-US" smtClean="0"/>
              <a:pPr>
                <a:defRPr/>
              </a:pPr>
              <a:t>‹#›</a:t>
            </a:fld>
            <a:endParaRPr lang="ja-JP" altLang="en-US"/>
          </a:p>
        </p:txBody>
      </p:sp>
    </p:spTree>
    <p:extLst>
      <p:ext uri="{BB962C8B-B14F-4D97-AF65-F5344CB8AC3E}">
        <p14:creationId xmlns:p14="http://schemas.microsoft.com/office/powerpoint/2010/main" val="2761425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4C87369-E772-4A82-A487-EAAFD0EB6B58}" type="datetimeFigureOut">
              <a:rPr lang="ja-JP" altLang="en-US" smtClean="0"/>
              <a:pPr>
                <a:defRPr/>
              </a:pPr>
              <a:t>2020/8/1</a:t>
            </a:fld>
            <a:endParaRPr lang="ja-JP" altLang="en-US"/>
          </a:p>
        </p:txBody>
      </p:sp>
      <p:sp>
        <p:nvSpPr>
          <p:cNvPr id="3" name="Footer Placeholder 2"/>
          <p:cNvSpPr>
            <a:spLocks noGrp="1"/>
          </p:cNvSpPr>
          <p:nvPr>
            <p:ph type="ftr" sz="quarter" idx="11"/>
          </p:nvPr>
        </p:nvSpPr>
        <p:spPr/>
        <p:txBody>
          <a:bodyPr/>
          <a:lstStyle/>
          <a:p>
            <a:pPr>
              <a:defRPr/>
            </a:pPr>
            <a:endParaRPr lang="ja-JP" altLang="en-US"/>
          </a:p>
        </p:txBody>
      </p:sp>
      <p:sp>
        <p:nvSpPr>
          <p:cNvPr id="4" name="Slide Number Placeholder 3"/>
          <p:cNvSpPr>
            <a:spLocks noGrp="1"/>
          </p:cNvSpPr>
          <p:nvPr>
            <p:ph type="sldNum" sz="quarter" idx="12"/>
          </p:nvPr>
        </p:nvSpPr>
        <p:spPr/>
        <p:txBody>
          <a:bodyPr/>
          <a:lstStyle/>
          <a:p>
            <a:pPr>
              <a:defRPr/>
            </a:pPr>
            <a:fld id="{F85D7FDD-8DC1-4A19-85F8-1D0E8FD542BE}" type="slidenum">
              <a:rPr lang="ja-JP" altLang="en-US" smtClean="0"/>
              <a:pPr>
                <a:defRPr/>
              </a:pPr>
              <a:t>‹#›</a:t>
            </a:fld>
            <a:endParaRPr lang="ja-JP" altLang="en-US"/>
          </a:p>
        </p:txBody>
      </p:sp>
    </p:spTree>
    <p:extLst>
      <p:ext uri="{BB962C8B-B14F-4D97-AF65-F5344CB8AC3E}">
        <p14:creationId xmlns:p14="http://schemas.microsoft.com/office/powerpoint/2010/main" val="4158642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8585248A-2A9D-447B-A3DF-D8EB0E3B61B1}" type="datetimeFigureOut">
              <a:rPr lang="ja-JP" altLang="en-US" smtClean="0"/>
              <a:pPr>
                <a:defRPr/>
              </a:pPr>
              <a:t>2020/8/1</a:t>
            </a:fld>
            <a:endParaRPr lang="ja-JP" altLang="en-US"/>
          </a:p>
        </p:txBody>
      </p:sp>
      <p:sp>
        <p:nvSpPr>
          <p:cNvPr id="6" name="Footer Placeholder 5"/>
          <p:cNvSpPr>
            <a:spLocks noGrp="1"/>
          </p:cNvSpPr>
          <p:nvPr>
            <p:ph type="ftr" sz="quarter" idx="11"/>
          </p:nvPr>
        </p:nvSpPr>
        <p:spPr/>
        <p:txBody>
          <a:bodyPr/>
          <a:lstStyle/>
          <a:p>
            <a:pPr>
              <a:defRPr/>
            </a:pPr>
            <a:endParaRPr lang="ja-JP" altLang="en-US"/>
          </a:p>
        </p:txBody>
      </p:sp>
      <p:sp>
        <p:nvSpPr>
          <p:cNvPr id="7" name="Slide Number Placeholder 6"/>
          <p:cNvSpPr>
            <a:spLocks noGrp="1"/>
          </p:cNvSpPr>
          <p:nvPr>
            <p:ph type="sldNum" sz="quarter" idx="12"/>
          </p:nvPr>
        </p:nvSpPr>
        <p:spPr/>
        <p:txBody>
          <a:body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2082299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ja-JP" altLang="en-US"/>
              <a:t>マスター タイトルの書式設定</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58FFC577-FBAF-4D0C-A23F-CD7F559898A1}" type="datetimeFigureOut">
              <a:rPr lang="ja-JP" altLang="en-US" smtClean="0"/>
              <a:pPr>
                <a:defRPr/>
              </a:pPr>
              <a:t>2020/8/1</a:t>
            </a:fld>
            <a:endParaRPr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589B7969-1290-4541-9732-FEA0BD0EA9CF}" type="slidenum">
              <a:rPr lang="ja-JP" altLang="en-US" smtClean="0"/>
              <a:pPr>
                <a:defRPr/>
              </a:pPr>
              <a:t>‹#›</a:t>
            </a:fld>
            <a:endParaRPr lang="ja-JP" altLang="en-US"/>
          </a:p>
        </p:txBody>
      </p:sp>
    </p:spTree>
    <p:extLst>
      <p:ext uri="{BB962C8B-B14F-4D97-AF65-F5344CB8AC3E}">
        <p14:creationId xmlns:p14="http://schemas.microsoft.com/office/powerpoint/2010/main" val="8609743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fld id="{8585248A-2A9D-447B-A3DF-D8EB0E3B61B1}" type="datetimeFigureOut">
              <a:rPr lang="ja-JP" altLang="en-US" smtClean="0"/>
              <a:pPr>
                <a:defRPr/>
              </a:pPr>
              <a:t>2020/8/1</a:t>
            </a:fld>
            <a:endParaRPr lang="ja-JP" altLang="en-US"/>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a:defRPr/>
            </a:pPr>
            <a:endParaRPr lang="ja-JP" altLang="en-US"/>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fld id="{68703240-F294-4FAB-8042-7C9712A42834}" type="slidenum">
              <a:rPr lang="ja-JP" altLang="en-US" smtClean="0"/>
              <a:pPr>
                <a:defRPr/>
              </a:pPr>
              <a:t>‹#›</a:t>
            </a:fld>
            <a:endParaRPr lang="ja-JP" altLang="en-US"/>
          </a:p>
        </p:txBody>
      </p:sp>
    </p:spTree>
    <p:extLst>
      <p:ext uri="{BB962C8B-B14F-4D97-AF65-F5344CB8AC3E}">
        <p14:creationId xmlns:p14="http://schemas.microsoft.com/office/powerpoint/2010/main" val="2727662226"/>
      </p:ext>
    </p:extLst>
  </p:cSld>
  <p:clrMap bg1="lt1" tx1="dk1" bg2="lt2" tx2="dk2" accent1="accent1" accent2="accent2" accent3="accent3" accent4="accent4" accent5="accent5" accent6="accent6" hlink="hlink" folHlink="folHlink"/>
  <p:sldLayoutIdLst>
    <p:sldLayoutId id="2147484234" r:id="rId1"/>
    <p:sldLayoutId id="2147484235" r:id="rId2"/>
    <p:sldLayoutId id="2147484236" r:id="rId3"/>
    <p:sldLayoutId id="2147484237" r:id="rId4"/>
    <p:sldLayoutId id="2147484238" r:id="rId5"/>
    <p:sldLayoutId id="2147484239" r:id="rId6"/>
    <p:sldLayoutId id="2147484240" r:id="rId7"/>
    <p:sldLayoutId id="2147484241" r:id="rId8"/>
    <p:sldLayoutId id="2147484242" r:id="rId9"/>
    <p:sldLayoutId id="2147484243" r:id="rId10"/>
    <p:sldLayoutId id="2147484244" r:id="rId11"/>
    <p:sldLayoutId id="2147484245" r:id="rId12"/>
    <p:sldLayoutId id="2147484246" r:id="rId13"/>
    <p:sldLayoutId id="2147484247" r:id="rId14"/>
    <p:sldLayoutId id="2147484248" r:id="rId15"/>
    <p:sldLayoutId id="2147484249" r:id="rId16"/>
    <p:sldLayoutId id="2147484250" r:id="rId17"/>
  </p:sldLayoutIdLst>
  <p:txStyles>
    <p:titleStyle>
      <a:lvl1pPr algn="ctr" defTabSz="457200" rtl="0" eaLnBrk="1" latinLnBrk="0" hangingPunct="1">
        <a:spcBef>
          <a:spcPct val="0"/>
        </a:spcBef>
        <a:buNone/>
        <a:defRPr kumimoji="1" sz="4000" kern="1200" cap="none">
          <a:ln w="3175" cmpd="sng">
            <a:noFill/>
          </a:ln>
          <a:solidFill>
            <a:schemeClr val="tx1"/>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kumimoji="1"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kumimoji="1"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kumimoji="1"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kumimoji="1"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kumimoji="1"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kumimoji="1"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kumimoji="1"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kumimoji="1"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kumimoji="1"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jcci.or.jp/chusho/tokusoku.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fsa.go.jp/status/hoshou_jirei.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dohno-law.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chusho.meti.go.jp/kinyu/hosyoukaijo/index.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hyperlink" Target="https://hosho.go.jp/pdf/guideline_qa.pdf" TargetMode="External"/><Relationship Id="rId2" Type="http://schemas.openxmlformats.org/officeDocument/2006/relationships/hyperlink" Target="https://hosho.go.jp/pdf/guideline.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1988840"/>
            <a:ext cx="7993062" cy="1893887"/>
          </a:xfrm>
        </p:spPr>
        <p:txBody>
          <a:bodyPr>
            <a:noAutofit/>
          </a:bodyPr>
          <a:lstStyle/>
          <a:p>
            <a:pPr algn="ctr" eaLnBrk="1" fontAlgn="auto" hangingPunct="1">
              <a:spcAft>
                <a:spcPts val="0"/>
              </a:spcAft>
              <a:defRPr/>
            </a:pPr>
            <a:r>
              <a:rPr lang="ja-JP" altLang="en-US" sz="4400" b="1" dirty="0">
                <a:solidFill>
                  <a:schemeClr val="tx1"/>
                </a:solidFill>
              </a:rPr>
              <a:t>経営者保証ガイドラインと</a:t>
            </a:r>
            <a:br>
              <a:rPr lang="en-US" altLang="ja-JP" sz="4400" b="1" dirty="0">
                <a:solidFill>
                  <a:schemeClr val="tx1"/>
                </a:solidFill>
              </a:rPr>
            </a:br>
            <a:r>
              <a:rPr lang="ja-JP" altLang="en-US" sz="4400" b="1" dirty="0">
                <a:solidFill>
                  <a:schemeClr val="tx1"/>
                </a:solidFill>
              </a:rPr>
              <a:t>事業承継</a:t>
            </a:r>
            <a:br>
              <a:rPr lang="en-US" altLang="ja-JP" sz="2800" dirty="0"/>
            </a:br>
            <a:br>
              <a:rPr lang="ja-JP" altLang="ja-JP" sz="4000" dirty="0"/>
            </a:br>
            <a:endParaRPr lang="ja-JP" altLang="en-US" sz="4000" dirty="0"/>
          </a:p>
        </p:txBody>
      </p:sp>
      <p:sp>
        <p:nvSpPr>
          <p:cNvPr id="9219" name="サブタイトル 2"/>
          <p:cNvSpPr>
            <a:spLocks noGrp="1"/>
          </p:cNvSpPr>
          <p:nvPr>
            <p:ph type="subTitle" idx="1"/>
          </p:nvPr>
        </p:nvSpPr>
        <p:spPr>
          <a:xfrm>
            <a:off x="1187624" y="3356992"/>
            <a:ext cx="7632700" cy="2089150"/>
          </a:xfrm>
        </p:spPr>
        <p:txBody>
          <a:bodyPr/>
          <a:lstStyle/>
          <a:p>
            <a:pPr marR="0" eaLnBrk="1" latinLnBrk="1">
              <a:buFont typeface="Wingdings" panose="05000000000000000000" pitchFamily="2" charset="2"/>
              <a:buNone/>
            </a:pPr>
            <a:r>
              <a:rPr lang="en-US" altLang="ja-JP" sz="2000" dirty="0">
                <a:latin typeface="Century" panose="02040604050505020304" pitchFamily="18" charset="0"/>
                <a:ea typeface="ＭＳ ゴシック" panose="020B0609070205080204" pitchFamily="49" charset="-128"/>
              </a:rPr>
              <a:t>2020.8.6</a:t>
            </a:r>
          </a:p>
          <a:p>
            <a:pPr marR="0" eaLnBrk="1" latinLnBrk="1">
              <a:buFont typeface="Wingdings" panose="05000000000000000000" pitchFamily="2" charset="2"/>
              <a:buNone/>
            </a:pPr>
            <a:r>
              <a:rPr lang="ja-JP" altLang="ja-JP" sz="2000" dirty="0">
                <a:latin typeface="Century" panose="02040604050505020304" pitchFamily="18" charset="0"/>
                <a:ea typeface="ＭＳ ゴシック" panose="020B0609070205080204" pitchFamily="49" charset="-128"/>
              </a:rPr>
              <a:t>弁護士　堂野達之</a:t>
            </a:r>
            <a:endParaRPr lang="en-US" altLang="ja-JP" sz="2000" dirty="0">
              <a:latin typeface="Century" panose="02040604050505020304" pitchFamily="18" charset="0"/>
              <a:ea typeface="ＭＳ ゴシック" panose="020B0609070205080204" pitchFamily="49" charset="-128"/>
            </a:endParaRPr>
          </a:p>
          <a:p>
            <a:pPr marR="0" eaLnBrk="1" latinLnBrk="1">
              <a:buFont typeface="Wingdings" panose="05000000000000000000" pitchFamily="2" charset="2"/>
              <a:buNone/>
            </a:pPr>
            <a:r>
              <a:rPr lang="en-US" altLang="ja-JP" sz="2000" dirty="0">
                <a:latin typeface="Century" panose="02040604050505020304" pitchFamily="18" charset="0"/>
                <a:ea typeface="ＭＳ ゴシック" panose="020B0609070205080204" pitchFamily="49" charset="-128"/>
              </a:rPr>
              <a:t>tatsuyuki@dohno-law.com</a:t>
            </a:r>
            <a:endParaRPr lang="ja-JP" altLang="ja-JP" sz="2000" dirty="0">
              <a:latin typeface="Century" panose="02040604050505020304" pitchFamily="18" charset="0"/>
              <a:ea typeface="ＭＳ ゴシック" panose="020B0609070205080204" pitchFamily="49"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640960"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第４．主たる債務が完済可能のときの対応策</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２．</a:t>
            </a:r>
            <a:r>
              <a:rPr lang="ja-JP" altLang="en-US" sz="2400" dirty="0">
                <a:latin typeface="Century" panose="02040604050505020304" pitchFamily="18" charset="0"/>
                <a:ea typeface="ＭＳ ゴシック" panose="020B0609070205080204" pitchFamily="49" charset="-128"/>
              </a:rPr>
              <a:t>後継者について</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895350"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⑶　保証契約の不承継を進めるためのポイント</a:t>
            </a:r>
            <a:endParaRPr lang="en-US" altLang="ja-JP" sz="2400" dirty="0">
              <a:latin typeface="Century" panose="02040604050505020304" pitchFamily="18" charset="0"/>
              <a:ea typeface="ＭＳ ゴシック" panose="020B0609070205080204" pitchFamily="49" charset="-128"/>
            </a:endParaRPr>
          </a:p>
          <a:p>
            <a:pPr marL="895350"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①　返済能力の向上、財務基盤の強化</a:t>
            </a:r>
            <a:endParaRPr lang="en-US" altLang="ja-JP" sz="2400" dirty="0">
              <a:latin typeface="Century" panose="02040604050505020304" pitchFamily="18" charset="0"/>
              <a:ea typeface="ＭＳ ゴシック" panose="020B0609070205080204" pitchFamily="49" charset="-128"/>
            </a:endParaRPr>
          </a:p>
          <a:p>
            <a:pPr marL="895350" eaLnBrk="1">
              <a:spcBef>
                <a:spcPct val="0"/>
              </a:spcBef>
              <a:buClrTx/>
              <a:buSzTx/>
              <a:buFontTx/>
              <a:buNone/>
            </a:pPr>
            <a:r>
              <a:rPr lang="ja-JP" altLang="en-US" sz="800" dirty="0">
                <a:latin typeface="Century" panose="02040604050505020304" pitchFamily="18" charset="0"/>
                <a:ea typeface="ＭＳ ゴシック" panose="020B0609070205080204" pitchFamily="49" charset="-128"/>
              </a:rPr>
              <a:t>　</a:t>
            </a:r>
            <a:endParaRPr lang="en-US" altLang="ja-JP" sz="800" dirty="0">
              <a:latin typeface="Century" panose="02040604050505020304" pitchFamily="18" charset="0"/>
              <a:ea typeface="ＭＳ ゴシック" panose="020B0609070205080204" pitchFamily="49" charset="-128"/>
            </a:endParaRPr>
          </a:p>
          <a:p>
            <a:pPr marL="1792288" indent="-896938"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一概には言えないが、主たる債務者の事業の利益（キャッシュフロー）によって</a:t>
            </a:r>
            <a:r>
              <a:rPr lang="en-US" altLang="ja-JP" sz="2400" b="1" dirty="0">
                <a:solidFill>
                  <a:srgbClr val="FF000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10</a:t>
            </a:r>
            <a:r>
              <a:rPr lang="ja-JP" altLang="en-US" sz="2400" b="1" dirty="0">
                <a:solidFill>
                  <a:srgbClr val="FF000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年から</a:t>
            </a:r>
            <a:r>
              <a:rPr lang="en-US" altLang="ja-JP" sz="2400" b="1" dirty="0">
                <a:solidFill>
                  <a:srgbClr val="FF000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15</a:t>
            </a:r>
            <a:r>
              <a:rPr lang="ja-JP" altLang="en-US" sz="2400" b="1" dirty="0">
                <a:solidFill>
                  <a:srgbClr val="FF000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年</a:t>
            </a:r>
            <a:r>
              <a:rPr lang="ja-JP" altLang="en-US" sz="2400" u="sng" dirty="0">
                <a:latin typeface="Century" panose="02040604050505020304" pitchFamily="18" charset="0"/>
                <a:ea typeface="ＭＳ ゴシック" panose="020B0609070205080204" pitchFamily="49" charset="-128"/>
              </a:rPr>
              <a:t>で債務を完済できるか</a:t>
            </a:r>
            <a:r>
              <a:rPr lang="ja-JP" altLang="en-US" sz="2400" dirty="0">
                <a:latin typeface="Century" panose="02040604050505020304" pitchFamily="18" charset="0"/>
                <a:ea typeface="ＭＳ ゴシック" panose="020B0609070205080204" pitchFamily="49" charset="-128"/>
              </a:rPr>
              <a:t>どうかが目安</a:t>
            </a:r>
            <a:endParaRPr lang="en-US" altLang="ja-JP" sz="2400" dirty="0">
              <a:latin typeface="Century" panose="02040604050505020304" pitchFamily="18" charset="0"/>
              <a:ea typeface="ＭＳ ゴシック" panose="020B0609070205080204" pitchFamily="49" charset="-128"/>
            </a:endParaRPr>
          </a:p>
          <a:p>
            <a:pPr marL="1792288" indent="-896938"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1792288" indent="-896938"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金融機関とのコミュニケーション、情報開示、信頼関係の構築が鍵を握る</a:t>
            </a:r>
            <a:endParaRPr lang="en-US" altLang="ja-JP" sz="2400" dirty="0">
              <a:latin typeface="Century" panose="02040604050505020304" pitchFamily="18" charset="0"/>
              <a:ea typeface="ＭＳ ゴシック" panose="020B0609070205080204" pitchFamily="49" charset="-128"/>
            </a:endParaRPr>
          </a:p>
          <a:p>
            <a:pPr marL="895350" eaLnBrk="1">
              <a:spcBef>
                <a:spcPct val="0"/>
              </a:spcBef>
              <a:buClrTx/>
              <a:buSzTx/>
              <a:buFontTx/>
              <a:buNone/>
            </a:pPr>
            <a:endParaRPr lang="en-US" altLang="ja-JP" sz="2400" dirty="0">
              <a:latin typeface="Century" panose="02040604050505020304" pitchFamily="18" charset="0"/>
              <a:ea typeface="ＭＳ ゴシック" panose="020B0609070205080204" pitchFamily="49" charset="-128"/>
            </a:endParaRPr>
          </a:p>
          <a:p>
            <a:pPr marL="1792288" indent="-896938"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②　ガバナンスの向上や透明性の確保</a:t>
            </a:r>
            <a:endParaRPr lang="en-US" altLang="ja-JP" sz="2400" dirty="0">
              <a:latin typeface="Century" panose="02040604050505020304" pitchFamily="18" charset="0"/>
              <a:ea typeface="ＭＳ ゴシック" panose="020B0609070205080204" pitchFamily="49" charset="-128"/>
            </a:endParaRPr>
          </a:p>
          <a:p>
            <a:pPr marL="1792288" indent="-896938"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1792288" indent="-896938"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取締役会の牽制機能、社内管理体制</a:t>
            </a:r>
            <a:endParaRPr lang="en-US" altLang="ja-JP" sz="2400" dirty="0">
              <a:latin typeface="Century" panose="02040604050505020304" pitchFamily="18" charset="0"/>
              <a:ea typeface="ＭＳ ゴシック" panose="020B0609070205080204" pitchFamily="49" charset="-128"/>
            </a:endParaRPr>
          </a:p>
        </p:txBody>
      </p:sp>
    </p:spTree>
    <p:extLst>
      <p:ext uri="{BB962C8B-B14F-4D97-AF65-F5344CB8AC3E}">
        <p14:creationId xmlns:p14="http://schemas.microsoft.com/office/powerpoint/2010/main" val="319791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640960" cy="6309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第４．主たる債務が完済可能のときの対応策</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３．</a:t>
            </a:r>
            <a:r>
              <a:rPr lang="ja-JP" altLang="en-US" sz="2400" dirty="0">
                <a:latin typeface="Century" panose="02040604050505020304" pitchFamily="18" charset="0"/>
                <a:ea typeface="ＭＳ ゴシック" panose="020B0609070205080204" pitchFamily="49" charset="-128"/>
              </a:rPr>
              <a:t>事業承継時の特則</a:t>
            </a:r>
            <a:endParaRPr lang="en-US" altLang="ja-JP" sz="2400" dirty="0">
              <a:latin typeface="Century" panose="02040604050505020304" pitchFamily="18" charset="0"/>
              <a:ea typeface="ＭＳ ゴシック" panose="020B0609070205080204" pitchFamily="49" charset="-128"/>
            </a:endParaRPr>
          </a:p>
          <a:p>
            <a:pPr marL="1255713" indent="-1255713">
              <a:spcBef>
                <a:spcPct val="0"/>
              </a:spcBef>
              <a:buClrTx/>
              <a:buSzTx/>
              <a:buNone/>
            </a:pPr>
            <a:r>
              <a:rPr lang="ja-JP" altLang="en-US" sz="2400" dirty="0">
                <a:latin typeface="Century" panose="02040604050505020304" pitchFamily="18" charset="0"/>
                <a:ea typeface="ＭＳ ゴシック" panose="020B0609070205080204" pitchFamily="49" charset="-128"/>
              </a:rPr>
              <a:t>　　　⑴　</a:t>
            </a:r>
            <a:r>
              <a:rPr lang="ja-JP" altLang="ja-JP" sz="2400" dirty="0">
                <a:latin typeface="Century" panose="02040604050505020304" pitchFamily="18" charset="0"/>
              </a:rPr>
              <a:t>「事業承継時に焦点を当てた「経営者保証に関するガイドライン」の特則」</a:t>
            </a:r>
            <a:r>
              <a:rPr lang="ja-JP" altLang="en-US" sz="2400" dirty="0">
                <a:latin typeface="Century" panose="02040604050505020304" pitchFamily="18" charset="0"/>
              </a:rPr>
              <a:t>令和元年</a:t>
            </a:r>
            <a:r>
              <a:rPr lang="en-US" altLang="ja-JP" sz="2400" dirty="0">
                <a:latin typeface="Century" panose="02040604050505020304" pitchFamily="18" charset="0"/>
              </a:rPr>
              <a:t>12</a:t>
            </a:r>
            <a:r>
              <a:rPr lang="ja-JP" altLang="en-US" sz="2400" dirty="0">
                <a:latin typeface="Century" panose="02040604050505020304" pitchFamily="18" charset="0"/>
              </a:rPr>
              <a:t>月</a:t>
            </a:r>
            <a:endParaRPr lang="en-US" altLang="ja-JP" sz="2400" dirty="0">
              <a:latin typeface="Century" panose="02040604050505020304" pitchFamily="18" charset="0"/>
            </a:endParaRPr>
          </a:p>
          <a:p>
            <a:pPr marL="1255713" indent="-1255713">
              <a:spcBef>
                <a:spcPct val="0"/>
              </a:spcBef>
              <a:buClrTx/>
              <a:buSzTx/>
              <a:buNone/>
            </a:pPr>
            <a:r>
              <a:rPr lang="ja-JP" altLang="en-US" sz="2400" dirty="0">
                <a:latin typeface="Century" panose="02040604050505020304" pitchFamily="18" charset="0"/>
              </a:rPr>
              <a:t>　　　　　　　　</a:t>
            </a:r>
            <a:r>
              <a:rPr lang="en-US" altLang="ja-JP" sz="2400" dirty="0">
                <a:latin typeface="Century" panose="02040604050505020304" pitchFamily="18" charset="0"/>
                <a:hlinkClick r:id="rId3"/>
              </a:rPr>
              <a:t>https://www.jcci.or.jp/chusho/tokusoku.pdf</a:t>
            </a:r>
            <a:endParaRPr lang="en-US" altLang="ja-JP" sz="2400" dirty="0">
              <a:latin typeface="Century" panose="02040604050505020304" pitchFamily="18" charset="0"/>
            </a:endParaRPr>
          </a:p>
          <a:p>
            <a:pPr marL="1255713" indent="-1255713">
              <a:spcBef>
                <a:spcPct val="0"/>
              </a:spcBef>
              <a:buClrTx/>
              <a:buSzTx/>
              <a:buNone/>
            </a:pPr>
            <a:r>
              <a:rPr lang="ja-JP" altLang="en-US" sz="2400" dirty="0">
                <a:latin typeface="Century" panose="02040604050505020304" pitchFamily="18" charset="0"/>
                <a:ea typeface="ＭＳ ゴシック" panose="020B0609070205080204" pitchFamily="49" charset="-128"/>
              </a:rPr>
              <a:t>　　　</a:t>
            </a:r>
            <a:endParaRPr lang="en-US" altLang="ja-JP" sz="2400" dirty="0">
              <a:latin typeface="Century" panose="02040604050505020304" pitchFamily="18" charset="0"/>
              <a:ea typeface="ＭＳ ゴシック" panose="020B0609070205080204" pitchFamily="49" charset="-128"/>
            </a:endParaRPr>
          </a:p>
          <a:p>
            <a:pPr marL="1255713" indent="-1255713">
              <a:spcBef>
                <a:spcPct val="0"/>
              </a:spcBef>
              <a:buClrTx/>
              <a:buSzTx/>
              <a:buNone/>
            </a:pPr>
            <a:r>
              <a:rPr lang="ja-JP" altLang="en-US" sz="2400" dirty="0">
                <a:latin typeface="Century" panose="02040604050505020304" pitchFamily="18" charset="0"/>
                <a:ea typeface="ＭＳ ゴシック" panose="020B0609070205080204" pitchFamily="49" charset="-128"/>
              </a:rPr>
              <a:t>　　　⑵　</a:t>
            </a:r>
            <a:r>
              <a:rPr lang="ja-JP" altLang="en-US" sz="2400" b="1" dirty="0">
                <a:solidFill>
                  <a:srgbClr val="FF000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二重徴求の原則的禁止</a:t>
            </a:r>
            <a:endParaRPr lang="en-US" altLang="ja-JP" sz="2400" b="1" dirty="0">
              <a:solidFill>
                <a:srgbClr val="FF000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endParaRPr>
          </a:p>
          <a:p>
            <a:pPr marL="1255713" indent="-1255713">
              <a:spcBef>
                <a:spcPct val="0"/>
              </a:spcBef>
              <a:buClrTx/>
              <a:buSzTx/>
              <a:buNone/>
            </a:pPr>
            <a:endParaRPr lang="en-US" altLang="ja-JP" sz="2400" dirty="0">
              <a:latin typeface="Century" panose="02040604050505020304" pitchFamily="18" charset="0"/>
              <a:ea typeface="ＭＳ ゴシック" panose="020B0609070205080204" pitchFamily="49" charset="-128"/>
            </a:endParaRPr>
          </a:p>
          <a:p>
            <a:pPr marL="1255713" indent="-1255713">
              <a:spcBef>
                <a:spcPct val="0"/>
              </a:spcBef>
              <a:buClrTx/>
              <a:buSzTx/>
              <a:buNone/>
            </a:pPr>
            <a:r>
              <a:rPr lang="ja-JP" altLang="en-US" sz="2400" dirty="0">
                <a:latin typeface="Century" panose="02040604050505020304" pitchFamily="18" charset="0"/>
                <a:ea typeface="ＭＳ ゴシック" panose="020B0609070205080204" pitchFamily="49" charset="-128"/>
              </a:rPr>
              <a:t>　　　⑶　ポイントとなる点</a:t>
            </a:r>
            <a:endParaRPr lang="en-US" altLang="ja-JP" sz="2400" dirty="0">
              <a:latin typeface="Century" panose="02040604050505020304" pitchFamily="18" charset="0"/>
              <a:ea typeface="ＭＳ ゴシック" panose="020B0609070205080204" pitchFamily="49" charset="-128"/>
            </a:endParaRPr>
          </a:p>
          <a:p>
            <a:pPr marL="1700213" indent="-1700213">
              <a:spcBef>
                <a:spcPct val="0"/>
              </a:spcBef>
              <a:buClrTx/>
              <a:buSzTx/>
              <a:buNone/>
            </a:pPr>
            <a:r>
              <a:rPr lang="ja-JP" altLang="en-US" sz="2400" dirty="0">
                <a:latin typeface="Century" panose="02040604050505020304" pitchFamily="18" charset="0"/>
                <a:ea typeface="ＭＳ ゴシック" panose="020B0609070205080204" pitchFamily="49" charset="-128"/>
              </a:rPr>
              <a:t>　　　　</a:t>
            </a:r>
            <a:r>
              <a:rPr lang="ja-JP" altLang="ja-JP" sz="2400" dirty="0"/>
              <a:t>①</a:t>
            </a:r>
            <a:r>
              <a:rPr lang="ja-JP" altLang="en-US" sz="2400" dirty="0"/>
              <a:t>　</a:t>
            </a:r>
            <a:r>
              <a:rPr lang="ja-JP" altLang="ja-JP" sz="2400" dirty="0"/>
              <a:t>対象債権者（金融機関）とのコミュニケーションを欠かさないこと</a:t>
            </a:r>
            <a:endParaRPr lang="en-US" altLang="ja-JP" sz="2400" dirty="0"/>
          </a:p>
          <a:p>
            <a:pPr marL="1700213" indent="-1700213">
              <a:spcBef>
                <a:spcPct val="0"/>
              </a:spcBef>
              <a:buClrTx/>
              <a:buSzTx/>
              <a:buNone/>
            </a:pPr>
            <a:endParaRPr lang="en-US" altLang="ja-JP" sz="800" dirty="0"/>
          </a:p>
          <a:p>
            <a:pPr marL="1700213" indent="-1700213">
              <a:spcBef>
                <a:spcPct val="0"/>
              </a:spcBef>
              <a:buClrTx/>
              <a:buSzTx/>
              <a:buNone/>
            </a:pPr>
            <a:r>
              <a:rPr lang="ja-JP" altLang="en-US" sz="2400" dirty="0"/>
              <a:t>　　　　　　</a:t>
            </a:r>
            <a:r>
              <a:rPr lang="ja-JP" altLang="ja-JP" sz="2400" dirty="0"/>
              <a:t>②</a:t>
            </a:r>
            <a:r>
              <a:rPr lang="ja-JP" altLang="en-US" sz="2400" dirty="0"/>
              <a:t>　</a:t>
            </a:r>
            <a:r>
              <a:rPr lang="ja-JP" altLang="ja-JP" sz="2400" dirty="0"/>
              <a:t>事業承継や財務基盤強化に向けた計画や目標を立てて、</a:t>
            </a:r>
            <a:r>
              <a:rPr lang="ja-JP" altLang="ja-JP" sz="2400" u="sng" dirty="0"/>
              <a:t>時間をかけて取り組む</a:t>
            </a:r>
            <a:r>
              <a:rPr lang="ja-JP" altLang="ja-JP" sz="2400" dirty="0"/>
              <a:t>こと</a:t>
            </a:r>
            <a:endParaRPr lang="en-US" altLang="ja-JP" sz="2400" dirty="0"/>
          </a:p>
          <a:p>
            <a:pPr marL="1700213" indent="-1700213">
              <a:spcBef>
                <a:spcPct val="0"/>
              </a:spcBef>
              <a:buClrTx/>
              <a:buSzTx/>
              <a:buNone/>
            </a:pPr>
            <a:endParaRPr lang="en-US" altLang="ja-JP" sz="800" dirty="0"/>
          </a:p>
          <a:p>
            <a:pPr marL="1700213" indent="-1700213">
              <a:spcBef>
                <a:spcPct val="0"/>
              </a:spcBef>
              <a:buClrTx/>
              <a:buSzTx/>
              <a:buNone/>
            </a:pPr>
            <a:r>
              <a:rPr lang="ja-JP" altLang="en-US" sz="2400" dirty="0"/>
              <a:t>　　　　　　</a:t>
            </a:r>
            <a:r>
              <a:rPr lang="ja-JP" altLang="ja-JP" sz="2400" dirty="0"/>
              <a:t>③</a:t>
            </a:r>
            <a:r>
              <a:rPr lang="ja-JP" altLang="en-US" sz="2400" dirty="0"/>
              <a:t>　</a:t>
            </a:r>
            <a:r>
              <a:rPr lang="ja-JP" altLang="ja-JP" sz="2400" dirty="0"/>
              <a:t>計画の立案や実現、金融機関との協議や交渉にあたっては、</a:t>
            </a:r>
            <a:r>
              <a:rPr lang="ja-JP" altLang="ja-JP" sz="2400" u="sng" dirty="0"/>
              <a:t>専門家の助力</a:t>
            </a:r>
            <a:r>
              <a:rPr lang="ja-JP" altLang="ja-JP" sz="2400" dirty="0"/>
              <a:t>を得た方がよいこと</a:t>
            </a:r>
            <a:endParaRPr lang="en-US" altLang="ja-JP" sz="800" dirty="0">
              <a:latin typeface="Century" panose="02040604050505020304" pitchFamily="18" charset="0"/>
              <a:ea typeface="ＭＳ ゴシック" panose="020B0609070205080204" pitchFamily="49" charset="-128"/>
            </a:endParaRPr>
          </a:p>
        </p:txBody>
      </p:sp>
    </p:spTree>
    <p:extLst>
      <p:ext uri="{BB962C8B-B14F-4D97-AF65-F5344CB8AC3E}">
        <p14:creationId xmlns:p14="http://schemas.microsoft.com/office/powerpoint/2010/main" val="3212471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136904" cy="569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第４．主たる債務が完済不能のときの対応策</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１．</a:t>
            </a:r>
            <a:r>
              <a:rPr lang="ja-JP" altLang="en-US" sz="2400" dirty="0">
                <a:latin typeface="Century" panose="02040604050505020304" pitchFamily="18" charset="0"/>
                <a:ea typeface="ＭＳ ゴシック" panose="020B0609070205080204" pitchFamily="49" charset="-128"/>
              </a:rPr>
              <a:t>保証債務免除の趣旨</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1255713" indent="-1255713">
              <a:lnSpc>
                <a:spcPct val="150000"/>
              </a:lnSpc>
              <a:spcBef>
                <a:spcPct val="0"/>
              </a:spcBef>
              <a:buClrTx/>
              <a:buSzTx/>
              <a:buNone/>
            </a:pPr>
            <a:r>
              <a:rPr lang="ja-JP" altLang="en-US" sz="2400" dirty="0">
                <a:latin typeface="Century" panose="02040604050505020304" pitchFamily="18" charset="0"/>
                <a:ea typeface="ＭＳ ゴシック" panose="020B0609070205080204" pitchFamily="49" charset="-128"/>
              </a:rPr>
              <a:t>　　　　　</a:t>
            </a:r>
            <a:r>
              <a:rPr lang="ja-JP" altLang="ja-JP" sz="2400" dirty="0"/>
              <a:t>保証人たる経営者が事業再生や早期の事業清算を選択し、これに債権者から</a:t>
            </a:r>
            <a:r>
              <a:rPr lang="ja-JP" altLang="ja-JP" sz="2400" b="1" dirty="0">
                <a:solidFill>
                  <a:srgbClr val="FF0000"/>
                </a:solidFill>
                <a:effectLst>
                  <a:outerShdw blurRad="38100" dist="38100" dir="2700000" algn="tl">
                    <a:srgbClr val="000000">
                      <a:alpha val="43137"/>
                    </a:srgbClr>
                  </a:outerShdw>
                </a:effectLst>
              </a:rPr>
              <a:t>経済合理性</a:t>
            </a:r>
            <a:r>
              <a:rPr lang="ja-JP" altLang="ja-JP" sz="2400" dirty="0"/>
              <a:t>が認められるのであれば、自由財産に加え</a:t>
            </a:r>
            <a:r>
              <a:rPr lang="ja-JP" altLang="ja-JP" sz="2400" b="1" dirty="0">
                <a:solidFill>
                  <a:srgbClr val="FF0000"/>
                </a:solidFill>
                <a:effectLst>
                  <a:outerShdw blurRad="38100" dist="38100" dir="2700000" algn="tl">
                    <a:srgbClr val="000000">
                      <a:alpha val="43137"/>
                    </a:srgbClr>
                  </a:outerShdw>
                </a:effectLst>
              </a:rPr>
              <a:t>一定の残存資産</a:t>
            </a:r>
            <a:r>
              <a:rPr lang="ja-JP" altLang="ja-JP" sz="2400" dirty="0"/>
              <a:t>を手元に残し、その余の資産を換価処分して一括返済（又は分割返済）し、残余の保証債務の免除を受けられる</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2400" dirty="0">
              <a:latin typeface="Century" panose="02040604050505020304" pitchFamily="18" charset="0"/>
              <a:ea typeface="ＭＳ ゴシック" panose="020B0609070205080204" pitchFamily="49" charset="-128"/>
            </a:endParaRPr>
          </a:p>
        </p:txBody>
      </p:sp>
    </p:spTree>
    <p:extLst>
      <p:ext uri="{BB962C8B-B14F-4D97-AF65-F5344CB8AC3E}">
        <p14:creationId xmlns:p14="http://schemas.microsoft.com/office/powerpoint/2010/main" val="1975541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640960" cy="6555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第４．主たる債務が完済不能のときの対応策</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a:t>
            </a:r>
            <a:r>
              <a:rPr lang="ja-JP" altLang="en-US" sz="2400" dirty="0">
                <a:latin typeface="Century" panose="02040604050505020304" pitchFamily="18" charset="0"/>
                <a:ea typeface="ＭＳ ゴシック" panose="020B0609070205080204" pitchFamily="49" charset="-128"/>
              </a:rPr>
              <a:t>２．主たる債務の債務整理がされることが要件</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1255713" indent="-627063">
              <a:spcBef>
                <a:spcPct val="0"/>
              </a:spcBef>
              <a:buClrTx/>
              <a:buSzTx/>
              <a:buNone/>
            </a:pPr>
            <a:r>
              <a:rPr lang="ja-JP" altLang="en-US" sz="2400" dirty="0">
                <a:latin typeface="Century" panose="02040604050505020304" pitchFamily="18" charset="0"/>
                <a:ea typeface="ＭＳ ゴシック" panose="020B0609070205080204" pitchFamily="49" charset="-128"/>
              </a:rPr>
              <a:t>　⑴　</a:t>
            </a:r>
            <a:r>
              <a:rPr lang="ja-JP" altLang="ja-JP" sz="2400" dirty="0"/>
              <a:t>準則型私的整理手続</a:t>
            </a:r>
            <a:endParaRPr lang="en-US" altLang="ja-JP" sz="2400" dirty="0"/>
          </a:p>
          <a:p>
            <a:pPr marL="1255713" indent="-627063">
              <a:spcBef>
                <a:spcPct val="0"/>
              </a:spcBef>
              <a:buClrTx/>
              <a:buSzTx/>
              <a:buNone/>
            </a:pPr>
            <a:r>
              <a:rPr lang="ja-JP" altLang="en-US" sz="2400" dirty="0"/>
              <a:t>　　　　</a:t>
            </a:r>
            <a:r>
              <a:rPr lang="ja-JP" altLang="en-US" sz="2000" dirty="0"/>
              <a:t>＝</a:t>
            </a:r>
            <a:r>
              <a:rPr lang="ja-JP" altLang="ja-JP" sz="2000" dirty="0"/>
              <a:t>利害関係のない中立公正な第三者が関与する私的整理手続</a:t>
            </a:r>
            <a:endParaRPr lang="en-US" altLang="ja-JP" sz="2000" dirty="0"/>
          </a:p>
          <a:p>
            <a:pPr marL="1255713" indent="-627063">
              <a:spcBef>
                <a:spcPct val="0"/>
              </a:spcBef>
              <a:buClrTx/>
              <a:buSzTx/>
              <a:buNone/>
            </a:pPr>
            <a:r>
              <a:rPr lang="ja-JP" altLang="en-US" sz="800" dirty="0"/>
              <a:t>　　　</a:t>
            </a:r>
            <a:endParaRPr lang="en-US" altLang="ja-JP" sz="800" dirty="0"/>
          </a:p>
          <a:p>
            <a:pPr marL="1255713" indent="-627063">
              <a:spcBef>
                <a:spcPct val="0"/>
              </a:spcBef>
              <a:buClrTx/>
              <a:buSzTx/>
              <a:buNone/>
            </a:pPr>
            <a:r>
              <a:rPr lang="ja-JP" altLang="en-US" sz="2400" dirty="0"/>
              <a:t>　　　＊　</a:t>
            </a:r>
            <a:r>
              <a:rPr lang="ja-JP" altLang="ja-JP" sz="2400" u="sng" dirty="0"/>
              <a:t>中小企業再生支援協議会</a:t>
            </a:r>
            <a:endParaRPr lang="en-US" altLang="ja-JP" sz="2400" u="sng" dirty="0"/>
          </a:p>
          <a:p>
            <a:pPr marL="1255713" indent="-627063">
              <a:spcBef>
                <a:spcPct val="0"/>
              </a:spcBef>
              <a:buClrTx/>
              <a:buSzTx/>
              <a:buNone/>
            </a:pPr>
            <a:r>
              <a:rPr lang="ja-JP" altLang="en-US" sz="2400" dirty="0"/>
              <a:t>　　　＊　</a:t>
            </a:r>
            <a:r>
              <a:rPr lang="ja-JP" altLang="ja-JP" sz="2400" u="sng" dirty="0"/>
              <a:t>特定調停</a:t>
            </a:r>
            <a:r>
              <a:rPr lang="ja-JP" altLang="en-US" sz="2400" u="sng" dirty="0"/>
              <a:t>手続</a:t>
            </a:r>
            <a:endParaRPr lang="en-US" altLang="ja-JP" sz="2400" u="sng" dirty="0"/>
          </a:p>
          <a:p>
            <a:pPr marL="1255713" indent="-627063">
              <a:spcBef>
                <a:spcPct val="0"/>
              </a:spcBef>
              <a:buClrTx/>
              <a:buSzTx/>
              <a:buNone/>
            </a:pPr>
            <a:endParaRPr lang="en-US" altLang="ja-JP" sz="800" dirty="0"/>
          </a:p>
          <a:p>
            <a:pPr marL="1255713" indent="-627063">
              <a:spcBef>
                <a:spcPct val="0"/>
              </a:spcBef>
              <a:buClrTx/>
              <a:buSzTx/>
              <a:buNone/>
            </a:pPr>
            <a:r>
              <a:rPr lang="ja-JP" altLang="en-US" sz="2400" dirty="0"/>
              <a:t>　　　　　　　</a:t>
            </a:r>
            <a:r>
              <a:rPr lang="ja-JP" altLang="en-US" sz="2400" b="1" dirty="0">
                <a:solidFill>
                  <a:srgbClr val="FF0000"/>
                </a:solidFill>
                <a:effectLst>
                  <a:outerShdw blurRad="38100" dist="38100" dir="2700000" algn="tl">
                    <a:srgbClr val="000000">
                      <a:alpha val="43137"/>
                    </a:srgbClr>
                  </a:outerShdw>
                </a:effectLst>
              </a:rPr>
              <a:t>一体型</a:t>
            </a:r>
            <a:r>
              <a:rPr lang="ja-JP" altLang="en-US" sz="2400" dirty="0"/>
              <a:t>（主債務と一体に）</a:t>
            </a:r>
            <a:endParaRPr lang="en-US" altLang="ja-JP" sz="2400" dirty="0"/>
          </a:p>
          <a:p>
            <a:pPr marL="1255713" indent="-627063">
              <a:spcBef>
                <a:spcPct val="0"/>
              </a:spcBef>
              <a:buClrTx/>
              <a:buSzTx/>
              <a:buNone/>
            </a:pPr>
            <a:r>
              <a:rPr lang="ja-JP" altLang="en-US" sz="2400" dirty="0">
                <a:latin typeface="Century" panose="02040604050505020304" pitchFamily="18" charset="0"/>
                <a:ea typeface="ＭＳ ゴシック" panose="020B0609070205080204" pitchFamily="49" charset="-128"/>
              </a:rPr>
              <a:t>　</a:t>
            </a:r>
            <a:endParaRPr lang="en-US" altLang="ja-JP" sz="2400" dirty="0">
              <a:latin typeface="Century" panose="02040604050505020304" pitchFamily="18" charset="0"/>
              <a:ea typeface="ＭＳ ゴシック" panose="020B0609070205080204" pitchFamily="49" charset="-128"/>
            </a:endParaRPr>
          </a:p>
          <a:p>
            <a:pPr marL="1255713" indent="-627063">
              <a:spcBef>
                <a:spcPct val="0"/>
              </a:spcBef>
              <a:buClrTx/>
              <a:buSzTx/>
              <a:buNone/>
            </a:pPr>
            <a:r>
              <a:rPr lang="ja-JP" altLang="en-US" sz="2400" dirty="0">
                <a:latin typeface="Century" panose="02040604050505020304" pitchFamily="18" charset="0"/>
                <a:ea typeface="ＭＳ ゴシック" panose="020B0609070205080204" pitchFamily="49" charset="-128"/>
              </a:rPr>
              <a:t>　⑵　法的倒産手続</a:t>
            </a:r>
            <a:endParaRPr lang="en-US" altLang="ja-JP" sz="2400" dirty="0">
              <a:latin typeface="Century" panose="02040604050505020304" pitchFamily="18" charset="0"/>
              <a:ea typeface="ＭＳ ゴシック" panose="020B0609070205080204" pitchFamily="49" charset="-128"/>
            </a:endParaRPr>
          </a:p>
          <a:p>
            <a:pPr marL="1255713" indent="-627063">
              <a:spcBef>
                <a:spcPct val="0"/>
              </a:spcBef>
              <a:buClrTx/>
              <a:buSzTx/>
              <a:buNone/>
            </a:pPr>
            <a:endParaRPr lang="en-US" altLang="ja-JP" sz="800" dirty="0">
              <a:latin typeface="Century" panose="02040604050505020304" pitchFamily="18" charset="0"/>
              <a:ea typeface="ＭＳ ゴシック" panose="020B0609070205080204" pitchFamily="49" charset="-128"/>
            </a:endParaRPr>
          </a:p>
          <a:p>
            <a:pPr marL="1255713" indent="-627063">
              <a:spcBef>
                <a:spcPct val="0"/>
              </a:spcBef>
              <a:buClrTx/>
              <a:buSzTx/>
              <a:buNone/>
            </a:pPr>
            <a:r>
              <a:rPr lang="ja-JP" altLang="en-US" sz="2400" dirty="0">
                <a:latin typeface="Century" panose="02040604050505020304" pitchFamily="18" charset="0"/>
                <a:ea typeface="ＭＳ ゴシック" panose="020B0609070205080204" pitchFamily="49" charset="-128"/>
              </a:rPr>
              <a:t>　　＊　</a:t>
            </a:r>
            <a:r>
              <a:rPr lang="ja-JP" altLang="en-US" sz="2400" u="sng" dirty="0">
                <a:latin typeface="Century" panose="02040604050505020304" pitchFamily="18" charset="0"/>
                <a:ea typeface="ＭＳ ゴシック" panose="020B0609070205080204" pitchFamily="49" charset="-128"/>
              </a:rPr>
              <a:t>民事再生</a:t>
            </a:r>
            <a:endParaRPr lang="en-US" altLang="ja-JP" sz="2400" u="sng" dirty="0">
              <a:latin typeface="Century" panose="02040604050505020304" pitchFamily="18" charset="0"/>
              <a:ea typeface="ＭＳ ゴシック" panose="020B0609070205080204" pitchFamily="49" charset="-128"/>
            </a:endParaRPr>
          </a:p>
          <a:p>
            <a:pPr marL="1255713" indent="-627063">
              <a:spcBef>
                <a:spcPct val="0"/>
              </a:spcBef>
              <a:buClrTx/>
              <a:buSzTx/>
              <a:buNone/>
            </a:pPr>
            <a:r>
              <a:rPr lang="ja-JP" altLang="en-US" sz="2400" dirty="0">
                <a:latin typeface="Century" panose="02040604050505020304" pitchFamily="18" charset="0"/>
                <a:ea typeface="ＭＳ ゴシック" panose="020B0609070205080204" pitchFamily="49" charset="-128"/>
              </a:rPr>
              <a:t>　　＊　</a:t>
            </a:r>
            <a:r>
              <a:rPr lang="ja-JP" altLang="en-US" sz="2400" u="sng" dirty="0">
                <a:latin typeface="Century" panose="02040604050505020304" pitchFamily="18" charset="0"/>
                <a:ea typeface="ＭＳ ゴシック" panose="020B0609070205080204" pitchFamily="49" charset="-128"/>
              </a:rPr>
              <a:t>特別清算</a:t>
            </a:r>
            <a:r>
              <a:rPr lang="ja-JP" altLang="en-US" sz="2400" dirty="0">
                <a:latin typeface="Century" panose="02040604050505020304" pitchFamily="18" charset="0"/>
                <a:ea typeface="ＭＳ ゴシック" panose="020B0609070205080204" pitchFamily="49" charset="-128"/>
              </a:rPr>
              <a:t>　①　第二会社方式→事業承継</a:t>
            </a:r>
            <a:endParaRPr lang="en-US" altLang="ja-JP" sz="2400" dirty="0">
              <a:latin typeface="Century" panose="02040604050505020304" pitchFamily="18" charset="0"/>
              <a:ea typeface="ＭＳ ゴシック" panose="020B0609070205080204" pitchFamily="49" charset="-128"/>
            </a:endParaRPr>
          </a:p>
          <a:p>
            <a:pPr marL="1255713" indent="-627063">
              <a:spcBef>
                <a:spcPct val="0"/>
              </a:spcBef>
              <a:buClrTx/>
              <a:buSzTx/>
              <a:buNone/>
            </a:pPr>
            <a:r>
              <a:rPr lang="ja-JP" altLang="en-US" sz="2400" dirty="0">
                <a:latin typeface="Century" panose="02040604050505020304" pitchFamily="18" charset="0"/>
                <a:ea typeface="ＭＳ ゴシック" panose="020B0609070205080204" pitchFamily="49" charset="-128"/>
              </a:rPr>
              <a:t>　　　　　　　　　②　廃業</a:t>
            </a:r>
            <a:endParaRPr lang="en-US" altLang="ja-JP" sz="2400" dirty="0">
              <a:latin typeface="Century" panose="02040604050505020304" pitchFamily="18" charset="0"/>
              <a:ea typeface="ＭＳ ゴシック" panose="020B0609070205080204" pitchFamily="49" charset="-128"/>
            </a:endParaRPr>
          </a:p>
          <a:p>
            <a:pPr marL="1255713" indent="-627063">
              <a:spcBef>
                <a:spcPct val="0"/>
              </a:spcBef>
              <a:buClrTx/>
              <a:buSzTx/>
              <a:buNone/>
            </a:pPr>
            <a:r>
              <a:rPr lang="ja-JP" altLang="en-US" sz="2400" dirty="0">
                <a:latin typeface="Century" panose="02040604050505020304" pitchFamily="18" charset="0"/>
                <a:ea typeface="ＭＳ ゴシック" panose="020B0609070205080204" pitchFamily="49" charset="-128"/>
              </a:rPr>
              <a:t>　　＊　</a:t>
            </a:r>
            <a:r>
              <a:rPr lang="ja-JP" altLang="en-US" sz="2400" u="sng" dirty="0">
                <a:latin typeface="Century" panose="02040604050505020304" pitchFamily="18" charset="0"/>
                <a:ea typeface="ＭＳ ゴシック" panose="020B0609070205080204" pitchFamily="49" charset="-128"/>
              </a:rPr>
              <a:t>破産</a:t>
            </a:r>
            <a:r>
              <a:rPr lang="ja-JP" altLang="en-US" sz="2400" dirty="0">
                <a:latin typeface="Century" panose="02040604050505020304" pitchFamily="18" charset="0"/>
                <a:ea typeface="ＭＳ ゴシック" panose="020B0609070205080204" pitchFamily="49" charset="-128"/>
              </a:rPr>
              <a:t>　　　①　廃業</a:t>
            </a:r>
            <a:endParaRPr lang="en-US" altLang="ja-JP" sz="2400" dirty="0">
              <a:latin typeface="Century" panose="02040604050505020304" pitchFamily="18" charset="0"/>
              <a:ea typeface="ＭＳ ゴシック" panose="020B0609070205080204" pitchFamily="49" charset="-128"/>
            </a:endParaRPr>
          </a:p>
          <a:p>
            <a:pPr marL="1255713" indent="-627063">
              <a:spcBef>
                <a:spcPct val="0"/>
              </a:spcBef>
              <a:buClrTx/>
              <a:buSzTx/>
              <a:buNone/>
            </a:pPr>
            <a:r>
              <a:rPr lang="ja-JP" altLang="en-US" sz="2400" dirty="0">
                <a:latin typeface="Century" panose="02040604050505020304" pitchFamily="18" charset="0"/>
                <a:ea typeface="ＭＳ ゴシック" panose="020B0609070205080204" pitchFamily="49" charset="-128"/>
              </a:rPr>
              <a:t>　　　　　　　　　②　第二会社方式→事業承継</a:t>
            </a:r>
            <a:endParaRPr lang="en-US" altLang="ja-JP" sz="2400" dirty="0">
              <a:latin typeface="Century" panose="02040604050505020304" pitchFamily="18" charset="0"/>
              <a:ea typeface="ＭＳ ゴシック" panose="020B0609070205080204" pitchFamily="49" charset="-128"/>
            </a:endParaRPr>
          </a:p>
          <a:p>
            <a:pPr marL="1255713" indent="-627063">
              <a:spcBef>
                <a:spcPct val="0"/>
              </a:spcBef>
              <a:buClrTx/>
              <a:buSzTx/>
              <a:buNone/>
            </a:pPr>
            <a:endParaRPr lang="en-US" altLang="ja-JP" sz="800" dirty="0">
              <a:latin typeface="Century" panose="02040604050505020304" pitchFamily="18" charset="0"/>
              <a:ea typeface="ＭＳ ゴシック" panose="020B0609070205080204" pitchFamily="49" charset="-128"/>
            </a:endParaRPr>
          </a:p>
          <a:p>
            <a:pPr marL="1255713" indent="-627063">
              <a:spcBef>
                <a:spcPct val="0"/>
              </a:spcBef>
              <a:buClrTx/>
              <a:buSzTx/>
              <a:buNone/>
            </a:pPr>
            <a:r>
              <a:rPr lang="ja-JP" altLang="en-US" sz="2400" dirty="0">
                <a:latin typeface="Century" panose="02040604050505020304" pitchFamily="18" charset="0"/>
                <a:ea typeface="ＭＳ ゴシック" panose="020B0609070205080204" pitchFamily="49" charset="-128"/>
              </a:rPr>
              <a:t>　　　　　</a:t>
            </a:r>
            <a:r>
              <a:rPr lang="ja-JP" altLang="en-US" sz="2400" b="1" dirty="0">
                <a:solidFill>
                  <a:srgbClr val="FF000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単独型</a:t>
            </a:r>
            <a:r>
              <a:rPr lang="ja-JP" altLang="en-US" sz="2400" dirty="0">
                <a:latin typeface="Century" panose="02040604050505020304" pitchFamily="18" charset="0"/>
                <a:ea typeface="ＭＳ ゴシック" panose="020B0609070205080204" pitchFamily="49" charset="-128"/>
              </a:rPr>
              <a:t>（主債務と別に）</a:t>
            </a:r>
            <a:endParaRPr lang="en-US" altLang="ja-JP" sz="2400" dirty="0">
              <a:latin typeface="Century" panose="02040604050505020304" pitchFamily="18" charset="0"/>
              <a:ea typeface="ＭＳ ゴシック" panose="020B0609070205080204" pitchFamily="49" charset="-128"/>
            </a:endParaRPr>
          </a:p>
        </p:txBody>
      </p:sp>
      <p:sp>
        <p:nvSpPr>
          <p:cNvPr id="2" name="矢印: 右 1">
            <a:extLst>
              <a:ext uri="{FF2B5EF4-FFF2-40B4-BE49-F238E27FC236}">
                <a16:creationId xmlns:a16="http://schemas.microsoft.com/office/drawing/2014/main" id="{88B51A9C-F83D-42D3-B86E-82C8DA0C9F09}"/>
              </a:ext>
            </a:extLst>
          </p:cNvPr>
          <p:cNvSpPr/>
          <p:nvPr/>
        </p:nvSpPr>
        <p:spPr>
          <a:xfrm>
            <a:off x="1763688" y="3140968"/>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矢印: 右 3">
            <a:extLst>
              <a:ext uri="{FF2B5EF4-FFF2-40B4-BE49-F238E27FC236}">
                <a16:creationId xmlns:a16="http://schemas.microsoft.com/office/drawing/2014/main" id="{4CF4A168-689E-415A-84B7-A712E3E1548A}"/>
              </a:ext>
            </a:extLst>
          </p:cNvPr>
          <p:cNvSpPr/>
          <p:nvPr/>
        </p:nvSpPr>
        <p:spPr>
          <a:xfrm>
            <a:off x="1763688" y="6309320"/>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221784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640960"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第４．主たる債務が完済不能のときの対応策</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a:t>
            </a:r>
            <a:r>
              <a:rPr lang="ja-JP" altLang="en-US" sz="2400" dirty="0">
                <a:latin typeface="Century" panose="02040604050505020304" pitchFamily="18" charset="0"/>
                <a:ea typeface="ＭＳ ゴシック" panose="020B0609070205080204" pitchFamily="49" charset="-128"/>
              </a:rPr>
              <a:t>３．保証人にとってのメリット</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⑴　</a:t>
            </a:r>
            <a:r>
              <a:rPr lang="ja-JP" altLang="ja-JP" sz="2400" u="sng" dirty="0">
                <a:latin typeface="ＭＳ ゴシック" panose="020B0609070205080204" pitchFamily="49" charset="-128"/>
                <a:ea typeface="ＭＳ ゴシック" panose="020B0609070205080204" pitchFamily="49" charset="-128"/>
              </a:rPr>
              <a:t>一定の資産</a:t>
            </a:r>
            <a:r>
              <a:rPr lang="ja-JP" altLang="ja-JP" sz="2400" dirty="0">
                <a:latin typeface="ＭＳ ゴシック" panose="020B0609070205080204" pitchFamily="49" charset="-128"/>
                <a:ea typeface="ＭＳ ゴシック" panose="020B0609070205080204" pitchFamily="49" charset="-128"/>
              </a:rPr>
              <a:t>（自宅不動産、生活費や医療費となる現預金、保険契約など）を</a:t>
            </a:r>
            <a:r>
              <a:rPr lang="ja-JP" altLang="en-US" sz="2400" dirty="0">
                <a:latin typeface="ＭＳ ゴシック" panose="020B0609070205080204" pitchFamily="49" charset="-128"/>
                <a:ea typeface="ＭＳ ゴシック" panose="020B0609070205080204" pitchFamily="49" charset="-128"/>
              </a:rPr>
              <a:t>残せる</a:t>
            </a:r>
            <a:r>
              <a:rPr lang="ja-JP" altLang="ja-JP" sz="2400" dirty="0">
                <a:latin typeface="ＭＳ ゴシック" panose="020B0609070205080204" pitchFamily="49" charset="-128"/>
                <a:ea typeface="ＭＳ ゴシック" panose="020B0609070205080204" pitchFamily="49" charset="-128"/>
              </a:rPr>
              <a:t>。</a:t>
            </a:r>
            <a:r>
              <a:rPr lang="ja-JP" altLang="en-US" sz="2400" dirty="0">
                <a:latin typeface="ＭＳ ゴシック" panose="020B0609070205080204" pitchFamily="49" charset="-128"/>
                <a:ea typeface="ＭＳ ゴシック" panose="020B0609070205080204" pitchFamily="49" charset="-128"/>
              </a:rPr>
              <a:t>→</a:t>
            </a:r>
            <a:r>
              <a:rPr lang="ja-JP" altLang="ja-JP" sz="2400" dirty="0">
                <a:latin typeface="ＭＳ ゴシック" panose="020B0609070205080204" pitchFamily="49" charset="-128"/>
                <a:ea typeface="ＭＳ ゴシック" panose="020B0609070205080204" pitchFamily="49" charset="-128"/>
              </a:rPr>
              <a:t>高齢の経営者</a:t>
            </a:r>
            <a:r>
              <a:rPr lang="ja-JP" altLang="en-US" sz="2400" dirty="0">
                <a:latin typeface="ＭＳ ゴシック" panose="020B0609070205080204" pitchFamily="49" charset="-128"/>
                <a:ea typeface="ＭＳ ゴシック" panose="020B0609070205080204" pitchFamily="49" charset="-128"/>
              </a:rPr>
              <a:t>の</a:t>
            </a:r>
            <a:r>
              <a:rPr lang="ja-JP" altLang="ja-JP" sz="2400" dirty="0">
                <a:latin typeface="ＭＳ ゴシック" panose="020B0609070205080204" pitchFamily="49" charset="-128"/>
                <a:ea typeface="ＭＳ ゴシック" panose="020B0609070205080204" pitchFamily="49" charset="-128"/>
              </a:rPr>
              <a:t>生活保障</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⑵　債務免除</a:t>
            </a:r>
            <a:r>
              <a:rPr lang="ja-JP" altLang="en-US" sz="2400" dirty="0">
                <a:latin typeface="ＭＳ ゴシック" panose="020B0609070205080204" pitchFamily="49" charset="-128"/>
                <a:ea typeface="ＭＳ ゴシック" panose="020B0609070205080204" pitchFamily="49" charset="-128"/>
              </a:rPr>
              <a:t>　→　</a:t>
            </a:r>
            <a:r>
              <a:rPr lang="ja-JP" altLang="ja-JP" sz="2400" dirty="0">
                <a:latin typeface="ＭＳ ゴシック" panose="020B0609070205080204" pitchFamily="49" charset="-128"/>
                <a:ea typeface="ＭＳ ゴシック" panose="020B0609070205080204" pitchFamily="49" charset="-128"/>
              </a:rPr>
              <a:t>多額の連帯保証債務から解放</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⑶　一時停止等の要請の後は、</a:t>
            </a:r>
            <a:r>
              <a:rPr lang="ja-JP" altLang="ja-JP" sz="2400" u="sng" dirty="0">
                <a:latin typeface="ＭＳ ゴシック" panose="020B0609070205080204" pitchFamily="49" charset="-128"/>
                <a:ea typeface="ＭＳ ゴシック" panose="020B0609070205080204" pitchFamily="49" charset="-128"/>
              </a:rPr>
              <a:t>収入は原則として弁済原資とならず</a:t>
            </a:r>
            <a:r>
              <a:rPr lang="ja-JP" altLang="ja-JP" sz="2400" dirty="0">
                <a:latin typeface="ＭＳ ゴシック" panose="020B0609070205080204" pitchFamily="49" charset="-128"/>
                <a:ea typeface="ＭＳ ゴシック" panose="020B0609070205080204" pitchFamily="49" charset="-128"/>
              </a:rPr>
              <a:t>、保証人個人に帰属する。</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⑷　自己破産を避けられるため、</a:t>
            </a:r>
            <a:r>
              <a:rPr lang="ja-JP" altLang="ja-JP" sz="2400" u="sng" dirty="0">
                <a:latin typeface="ＭＳ ゴシック" panose="020B0609070205080204" pitchFamily="49" charset="-128"/>
                <a:ea typeface="ＭＳ ゴシック" panose="020B0609070205080204" pitchFamily="49" charset="-128"/>
              </a:rPr>
              <a:t>オーバーローンの住宅ローン不動産</a:t>
            </a:r>
            <a:r>
              <a:rPr lang="ja-JP" altLang="ja-JP" sz="2400" dirty="0">
                <a:latin typeface="ＭＳ ゴシック" panose="020B0609070205080204" pitchFamily="49" charset="-128"/>
                <a:ea typeface="ＭＳ ゴシック" panose="020B0609070205080204" pitchFamily="49" charset="-128"/>
              </a:rPr>
              <a:t>等を残せる可能性がある。</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⑸　破産を避けられるため、社会的信用を失わず、第二創業等の再起（再チャレンジ）をしやすくなる。</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⑹　破産とは異なり、信用情報登録機関に事故情報として登録されないため、第二創業等の再起（再チャレンジ）をしやすくなる。</a:t>
            </a:r>
            <a:endParaRPr lang="en-US" altLang="ja-JP" sz="2400" dirty="0">
              <a:latin typeface="Century" panose="02040604050505020304" pitchFamily="18" charset="0"/>
              <a:ea typeface="ＭＳ ゴシック" panose="020B0609070205080204" pitchFamily="49" charset="-128"/>
            </a:endParaRPr>
          </a:p>
        </p:txBody>
      </p:sp>
    </p:spTree>
    <p:extLst>
      <p:ext uri="{BB962C8B-B14F-4D97-AF65-F5344CB8AC3E}">
        <p14:creationId xmlns:p14="http://schemas.microsoft.com/office/powerpoint/2010/main" val="437286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640960" cy="5714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第４．主たる債務が完済不能のときの対応策</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a:t>
            </a:r>
            <a:r>
              <a:rPr lang="ja-JP" altLang="en-US" sz="2400" dirty="0">
                <a:latin typeface="Century" panose="02040604050505020304" pitchFamily="18" charset="0"/>
                <a:ea typeface="ＭＳ ゴシック" panose="020B0609070205080204" pitchFamily="49" charset="-128"/>
              </a:rPr>
              <a:t>４．要件</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⑴　</a:t>
            </a:r>
            <a:r>
              <a:rPr lang="ja-JP" altLang="en-US" sz="2400" b="1" dirty="0">
                <a:solidFill>
                  <a:srgbClr val="FF0000"/>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経済合理性</a:t>
            </a:r>
            <a:endParaRPr lang="en-US" altLang="ja-JP" sz="2400" b="1" dirty="0">
              <a:solidFill>
                <a:srgbClr val="FF0000"/>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endParaRPr>
          </a:p>
          <a:p>
            <a:pPr marL="1255713" indent="-1255713">
              <a:buNone/>
            </a:pPr>
            <a:endParaRPr lang="en-US" altLang="ja-JP" sz="8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主たる債務と保証債務を一体で判断して、</a:t>
            </a:r>
            <a:r>
              <a:rPr lang="ja-JP" altLang="en-US" sz="2400" u="sng" dirty="0">
                <a:latin typeface="ＭＳ ゴシック" panose="020B0609070205080204" pitchFamily="49" charset="-128"/>
                <a:ea typeface="ＭＳ ゴシック" panose="020B0609070205080204" pitchFamily="49" charset="-128"/>
              </a:rPr>
              <a:t>破産手続による配当を下回らない</a:t>
            </a:r>
            <a:r>
              <a:rPr lang="ja-JP" altLang="en-US" sz="2400" dirty="0">
                <a:latin typeface="ＭＳ ゴシック" panose="020B0609070205080204" pitchFamily="49" charset="-128"/>
                <a:ea typeface="ＭＳ ゴシック" panose="020B0609070205080204" pitchFamily="49" charset="-128"/>
              </a:rPr>
              <a:t>こと</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en-US" altLang="ja-JP" sz="2400" dirty="0">
                <a:latin typeface="Century" panose="02040604050505020304" pitchFamily="18" charset="0"/>
                <a:ea typeface="ＭＳ ゴシック" panose="020B0609070205080204" pitchFamily="49" charset="-128"/>
              </a:rPr>
              <a:t>Q&amp;A【B</a:t>
            </a:r>
            <a:r>
              <a:rPr lang="ja-JP" altLang="en-US" sz="2400" dirty="0">
                <a:latin typeface="Century" panose="02040604050505020304" pitchFamily="18" charset="0"/>
                <a:ea typeface="ＭＳ ゴシック" panose="020B0609070205080204" pitchFamily="49" charset="-128"/>
              </a:rPr>
              <a:t>．各論</a:t>
            </a:r>
            <a:r>
              <a:rPr lang="en-US" altLang="ja-JP" sz="2400" dirty="0">
                <a:latin typeface="Century" panose="02040604050505020304" pitchFamily="18" charset="0"/>
                <a:ea typeface="ＭＳ ゴシック" panose="020B0609070205080204" pitchFamily="49" charset="-128"/>
              </a:rPr>
              <a:t>】Q7-13</a:t>
            </a:r>
            <a:r>
              <a:rPr lang="ja-JP" altLang="en-US" sz="2400" dirty="0">
                <a:latin typeface="Century" panose="02040604050505020304" pitchFamily="18" charset="0"/>
                <a:ea typeface="ＭＳ ゴシック" panose="020B0609070205080204" pitchFamily="49" charset="-128"/>
              </a:rPr>
              <a:t>を参照のこと</a:t>
            </a:r>
            <a:endParaRPr lang="en-US" altLang="ja-JP" sz="2400" dirty="0">
              <a:latin typeface="Century" panose="02040604050505020304" pitchFamily="18" charset="0"/>
              <a:ea typeface="ＭＳ ゴシック" panose="020B0609070205080204" pitchFamily="49" charset="-128"/>
            </a:endParaRPr>
          </a:p>
          <a:p>
            <a:pPr marL="1255713" indent="-1255713">
              <a:buNone/>
            </a:pP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⑵　</a:t>
            </a:r>
            <a:r>
              <a:rPr lang="ja-JP" altLang="en-US" sz="2400" b="1" dirty="0">
                <a:solidFill>
                  <a:srgbClr val="FF0000"/>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債権者に対する誠実性</a:t>
            </a:r>
            <a:endParaRPr lang="en-US" altLang="ja-JP" sz="2400" b="1" dirty="0">
              <a:solidFill>
                <a:srgbClr val="FF0000"/>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endParaRPr>
          </a:p>
          <a:p>
            <a:pPr marL="1255713" indent="-1255713">
              <a:buNone/>
            </a:pPr>
            <a:endParaRPr lang="en-US" altLang="ja-JP" sz="8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主たる債務者と保証人の</a:t>
            </a:r>
            <a:r>
              <a:rPr lang="ja-JP" altLang="en-US" sz="2400" u="sng" dirty="0">
                <a:latin typeface="ＭＳ ゴシック" panose="020B0609070205080204" pitchFamily="49" charset="-128"/>
                <a:ea typeface="ＭＳ ゴシック" panose="020B0609070205080204" pitchFamily="49" charset="-128"/>
              </a:rPr>
              <a:t>財産状況を適時適切に開示する</a:t>
            </a:r>
            <a:r>
              <a:rPr lang="ja-JP" altLang="en-US" sz="2400" dirty="0">
                <a:latin typeface="ＭＳ ゴシック" panose="020B0609070205080204" pitchFamily="49" charset="-128"/>
                <a:ea typeface="ＭＳ ゴシック" panose="020B0609070205080204" pitchFamily="49" charset="-128"/>
              </a:rPr>
              <a:t>こと</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⑶　免責不許可事由がないこと</a:t>
            </a:r>
            <a:endParaRPr lang="en-US" altLang="ja-JP" sz="2400" dirty="0">
              <a:latin typeface="Century" panose="02040604050505020304" pitchFamily="18" charset="0"/>
              <a:ea typeface="ＭＳ ゴシック" panose="020B0609070205080204" pitchFamily="49" charset="-128"/>
            </a:endParaRPr>
          </a:p>
        </p:txBody>
      </p:sp>
    </p:spTree>
    <p:extLst>
      <p:ext uri="{BB962C8B-B14F-4D97-AF65-F5344CB8AC3E}">
        <p14:creationId xmlns:p14="http://schemas.microsoft.com/office/powerpoint/2010/main" val="619387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640960" cy="6350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第４．主たる債務が完済不能のときの対応策</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a:t>
            </a:r>
            <a:r>
              <a:rPr lang="ja-JP" altLang="en-US" sz="2400" dirty="0">
                <a:latin typeface="Century" panose="02040604050505020304" pitchFamily="18" charset="0"/>
                <a:ea typeface="ＭＳ ゴシック" panose="020B0609070205080204" pitchFamily="49" charset="-128"/>
              </a:rPr>
              <a:t>５．残存資産</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⑴　</a:t>
            </a:r>
            <a:r>
              <a:rPr lang="ja-JP" altLang="en-US" sz="2400" dirty="0">
                <a:latin typeface="ＭＳ ゴシック" panose="020B0609070205080204" pitchFamily="49" charset="-128"/>
                <a:ea typeface="ＭＳ ゴシック" panose="020B0609070205080204" pitchFamily="49" charset="-128"/>
              </a:rPr>
              <a:t>自由財産（現金</a:t>
            </a:r>
            <a:r>
              <a:rPr lang="en-US" altLang="ja-JP" sz="2400" dirty="0">
                <a:latin typeface="Century" panose="02040604050505020304" pitchFamily="18" charset="0"/>
                <a:ea typeface="ＭＳ ゴシック" panose="020B0609070205080204" pitchFamily="49" charset="-128"/>
              </a:rPr>
              <a:t>99</a:t>
            </a:r>
            <a:r>
              <a:rPr lang="ja-JP" altLang="en-US" sz="2400" dirty="0">
                <a:latin typeface="ＭＳ ゴシック" panose="020B0609070205080204" pitchFamily="49" charset="-128"/>
                <a:ea typeface="ＭＳ ゴシック" panose="020B0609070205080204" pitchFamily="49" charset="-128"/>
              </a:rPr>
              <a:t>万円など）</a:t>
            </a:r>
            <a:endParaRPr lang="en-US" altLang="ja-JP" sz="2400" b="1" dirty="0">
              <a:solidFill>
                <a:srgbClr val="FF0000"/>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endParaRPr>
          </a:p>
          <a:p>
            <a:pPr marL="1255713" indent="-1255713">
              <a:buNone/>
            </a:pPr>
            <a:endParaRPr lang="en-US" altLang="ja-JP" sz="8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⑵　</a:t>
            </a:r>
            <a:r>
              <a:rPr lang="ja-JP" altLang="en-US" sz="2400" dirty="0">
                <a:latin typeface="ＭＳ ゴシック" panose="020B0609070205080204" pitchFamily="49" charset="-128"/>
                <a:ea typeface="ＭＳ ゴシック" panose="020B0609070205080204" pitchFamily="49" charset="-128"/>
              </a:rPr>
              <a:t>オーバーローン不動産</a:t>
            </a:r>
            <a:endParaRPr lang="en-US" altLang="ja-JP" sz="800" dirty="0">
              <a:latin typeface="ＭＳ ゴシック" panose="020B0609070205080204" pitchFamily="49" charset="-128"/>
              <a:ea typeface="ＭＳ ゴシック" panose="020B0609070205080204" pitchFamily="49" charset="-128"/>
            </a:endParaRPr>
          </a:p>
          <a:p>
            <a:pPr marL="1792288" indent="-1792288">
              <a:buNone/>
            </a:pPr>
            <a:r>
              <a:rPr lang="ja-JP" altLang="en-US" sz="2400" dirty="0">
                <a:latin typeface="ＭＳ ゴシック" panose="020B0609070205080204" pitchFamily="49" charset="-128"/>
                <a:ea typeface="ＭＳ ゴシック" panose="020B0609070205080204" pitchFamily="49" charset="-128"/>
              </a:rPr>
              <a:t>　　　　　＝　</a:t>
            </a:r>
            <a:r>
              <a:rPr lang="ja-JP" altLang="ja-JP" sz="2400" dirty="0">
                <a:latin typeface="ＭＳ ゴシック" panose="020B0609070205080204" pitchFamily="49" charset="-128"/>
                <a:ea typeface="ＭＳ ゴシック" panose="020B0609070205080204" pitchFamily="49" charset="-128"/>
              </a:rPr>
              <a:t>抵当権等の担保権が設定されている不動産で、不動産の換価価値よりも被担保債務の額の方が上回っているもの</a:t>
            </a:r>
            <a:endParaRPr lang="en-US" altLang="ja-JP" sz="2400" dirty="0">
              <a:latin typeface="ＭＳ ゴシック" panose="020B0609070205080204" pitchFamily="49" charset="-128"/>
              <a:ea typeface="ＭＳ ゴシック" panose="020B0609070205080204" pitchFamily="49" charset="-128"/>
            </a:endParaRPr>
          </a:p>
          <a:p>
            <a:pPr marL="1792288" indent="-1792288">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一般債権者の弁済原資とはならないため、担保権者と合意ができれば</a:t>
            </a:r>
            <a:r>
              <a:rPr lang="ja-JP" altLang="en-US" sz="2400" dirty="0">
                <a:latin typeface="ＭＳ ゴシック" panose="020B0609070205080204" pitchFamily="49" charset="-128"/>
                <a:ea typeface="ＭＳ ゴシック" panose="020B0609070205080204" pitchFamily="49" charset="-128"/>
              </a:rPr>
              <a:t>、保有可能</a:t>
            </a:r>
            <a:r>
              <a:rPr lang="ja-JP" altLang="ja-JP" sz="2400" dirty="0">
                <a:latin typeface="ＭＳ ゴシック" panose="020B0609070205080204" pitchFamily="49" charset="-128"/>
                <a:ea typeface="ＭＳ ゴシック" panose="020B0609070205080204" pitchFamily="49" charset="-128"/>
              </a:rPr>
              <a:t>（破産をすれば、不動産は破産管財人が売却処分するため、手放さざるを得ない</a:t>
            </a:r>
            <a:r>
              <a:rPr lang="ja-JP" altLang="en-US" sz="2400" dirty="0">
                <a:latin typeface="ＭＳ ゴシック" panose="020B0609070205080204" pitchFamily="49" charset="-128"/>
                <a:ea typeface="ＭＳ ゴシック" panose="020B0609070205080204" pitchFamily="49" charset="-128"/>
              </a:rPr>
              <a:t>ので、メリットがある</a:t>
            </a:r>
            <a:r>
              <a:rPr lang="ja-JP" altLang="ja-JP" sz="2400" dirty="0">
                <a:latin typeface="ＭＳ ゴシック" panose="020B0609070205080204" pitchFamily="49" charset="-128"/>
                <a:ea typeface="ＭＳ ゴシック" panose="020B0609070205080204" pitchFamily="49" charset="-128"/>
              </a:rPr>
              <a:t>）。</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endParaRPr lang="en-US" altLang="ja-JP" sz="8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⑶　インセンティブ資産</a:t>
            </a:r>
            <a:endParaRPr lang="en-US" altLang="ja-JP" sz="2400" dirty="0">
              <a:latin typeface="ＭＳ ゴシック" panose="020B0609070205080204" pitchFamily="49" charset="-128"/>
              <a:ea typeface="ＭＳ ゴシック" panose="020B0609070205080204" pitchFamily="49" charset="-128"/>
            </a:endParaRPr>
          </a:p>
          <a:p>
            <a:pPr marL="1524000" indent="-1524000">
              <a:buNone/>
            </a:pPr>
            <a:r>
              <a:rPr lang="ja-JP" altLang="en-US" sz="2400" dirty="0">
                <a:latin typeface="ＭＳ ゴシック" panose="020B0609070205080204" pitchFamily="49" charset="-128"/>
                <a:ea typeface="ＭＳ ゴシック" panose="020B0609070205080204" pitchFamily="49" charset="-128"/>
              </a:rPr>
              <a:t>　　　　　主たる債務者の事業再生や早期の事業清算に協力することへのインセンティブの付与</a:t>
            </a:r>
            <a:endParaRPr lang="en-US" altLang="ja-JP" sz="2400" dirty="0">
              <a:latin typeface="Century" panose="02040604050505020304" pitchFamily="18" charset="0"/>
              <a:ea typeface="ＭＳ ゴシック" panose="020B0609070205080204" pitchFamily="49" charset="-128"/>
            </a:endParaRPr>
          </a:p>
        </p:txBody>
      </p:sp>
      <p:sp>
        <p:nvSpPr>
          <p:cNvPr id="2" name="矢印: 右 1">
            <a:extLst>
              <a:ext uri="{FF2B5EF4-FFF2-40B4-BE49-F238E27FC236}">
                <a16:creationId xmlns:a16="http://schemas.microsoft.com/office/drawing/2014/main" id="{DF531B9C-A7B7-496D-A60E-4F03B2612E17}"/>
              </a:ext>
            </a:extLst>
          </p:cNvPr>
          <p:cNvSpPr/>
          <p:nvPr/>
        </p:nvSpPr>
        <p:spPr>
          <a:xfrm>
            <a:off x="1475656" y="3645024"/>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341973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640960" cy="420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第４．主たる債務が完済不能のときの対応策</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a:t>
            </a:r>
            <a:r>
              <a:rPr lang="ja-JP" altLang="en-US" sz="2400" dirty="0">
                <a:latin typeface="Century" panose="02040604050505020304" pitchFamily="18" charset="0"/>
                <a:ea typeface="ＭＳ ゴシック" panose="020B0609070205080204" pitchFamily="49" charset="-128"/>
              </a:rPr>
              <a:t>６．インセンティブ資産</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⑴　</a:t>
            </a:r>
            <a:r>
              <a:rPr lang="ja-JP" altLang="en-US" sz="2400" b="1" dirty="0">
                <a:solidFill>
                  <a:srgbClr val="FF0000"/>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回収見込額の増加額</a:t>
            </a:r>
            <a:r>
              <a:rPr lang="ja-JP" altLang="en-US" sz="2400" dirty="0">
                <a:latin typeface="ＭＳ ゴシック" panose="020B0609070205080204" pitchFamily="49" charset="-128"/>
                <a:ea typeface="ＭＳ ゴシック" panose="020B0609070205080204" pitchFamily="49" charset="-128"/>
              </a:rPr>
              <a:t>が上限となる。</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Century" panose="02040604050505020304" pitchFamily="18" charset="0"/>
                <a:ea typeface="ＭＳ ゴシック" panose="020B0609070205080204" pitchFamily="49" charset="-128"/>
              </a:rPr>
              <a:t>　　　　　</a:t>
            </a:r>
            <a:r>
              <a:rPr lang="en-US" altLang="ja-JP" sz="2400" dirty="0">
                <a:latin typeface="Century" panose="02040604050505020304" pitchFamily="18" charset="0"/>
                <a:ea typeface="ＭＳ ゴシック" panose="020B0609070205080204" pitchFamily="49" charset="-128"/>
              </a:rPr>
              <a:t>Q&amp;A【B</a:t>
            </a:r>
            <a:r>
              <a:rPr lang="ja-JP" altLang="en-US" sz="2400" dirty="0">
                <a:latin typeface="Century" panose="02040604050505020304" pitchFamily="18" charset="0"/>
                <a:ea typeface="ＭＳ ゴシック" panose="020B0609070205080204" pitchFamily="49" charset="-128"/>
              </a:rPr>
              <a:t>．各論</a:t>
            </a:r>
            <a:r>
              <a:rPr lang="en-US" altLang="ja-JP" sz="2400" dirty="0">
                <a:latin typeface="Century" panose="02040604050505020304" pitchFamily="18" charset="0"/>
                <a:ea typeface="ＭＳ ゴシック" panose="020B0609070205080204" pitchFamily="49" charset="-128"/>
              </a:rPr>
              <a:t>】Q7-16</a:t>
            </a:r>
            <a:r>
              <a:rPr lang="ja-JP" altLang="en-US" sz="2400" dirty="0">
                <a:latin typeface="Century" panose="02040604050505020304" pitchFamily="18" charset="0"/>
                <a:ea typeface="ＭＳ ゴシック" panose="020B0609070205080204" pitchFamily="49" charset="-128"/>
              </a:rPr>
              <a:t>を参照のこと</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endParaRPr lang="en-US" altLang="ja-JP" sz="8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ja-JP" altLang="ja-JP" sz="2400" dirty="0">
                <a:latin typeface="ＭＳ ゴシック" panose="020B0609070205080204" pitchFamily="49" charset="-128"/>
                <a:ea typeface="ＭＳ ゴシック" panose="020B0609070205080204" pitchFamily="49" charset="-128"/>
              </a:rPr>
              <a:t>⑵　</a:t>
            </a:r>
            <a:r>
              <a:rPr lang="ja-JP" altLang="en-US" sz="2400" dirty="0">
                <a:latin typeface="ＭＳ ゴシック" panose="020B0609070205080204" pitchFamily="49" charset="-128"/>
                <a:ea typeface="ＭＳ ゴシック" panose="020B0609070205080204" pitchFamily="49" charset="-128"/>
              </a:rPr>
              <a:t>一定期間の生計費に相当する現預金</a:t>
            </a:r>
            <a:endParaRPr lang="en-US" altLang="ja-JP" sz="800" dirty="0">
              <a:latin typeface="ＭＳ ゴシック" panose="020B0609070205080204" pitchFamily="49" charset="-128"/>
              <a:ea typeface="ＭＳ ゴシック" panose="020B0609070205080204" pitchFamily="49" charset="-128"/>
            </a:endParaRPr>
          </a:p>
          <a:p>
            <a:pPr marL="1792288" indent="-1792288">
              <a:buNone/>
            </a:pPr>
            <a:r>
              <a:rPr lang="ja-JP" altLang="en-US" sz="2400" dirty="0">
                <a:latin typeface="ＭＳ ゴシック" panose="020B0609070205080204" pitchFamily="49" charset="-128"/>
                <a:ea typeface="ＭＳ ゴシック" panose="020B0609070205080204" pitchFamily="49" charset="-128"/>
              </a:rPr>
              <a:t>　　　　　</a:t>
            </a:r>
            <a:r>
              <a:rPr lang="en-US" altLang="ja-JP" sz="2400" dirty="0">
                <a:latin typeface="Century" panose="02040604050505020304" pitchFamily="18" charset="0"/>
                <a:ea typeface="ＭＳ ゴシック" panose="020B0609070205080204" pitchFamily="49" charset="-128"/>
              </a:rPr>
              <a:t> Q&amp;A【B</a:t>
            </a:r>
            <a:r>
              <a:rPr lang="ja-JP" altLang="en-US" sz="2400" dirty="0">
                <a:latin typeface="Century" panose="02040604050505020304" pitchFamily="18" charset="0"/>
                <a:ea typeface="ＭＳ ゴシック" panose="020B0609070205080204" pitchFamily="49" charset="-128"/>
              </a:rPr>
              <a:t>．各論</a:t>
            </a:r>
            <a:r>
              <a:rPr lang="en-US" altLang="ja-JP" sz="2400" dirty="0">
                <a:latin typeface="Century" panose="02040604050505020304" pitchFamily="18" charset="0"/>
                <a:ea typeface="ＭＳ ゴシック" panose="020B0609070205080204" pitchFamily="49" charset="-128"/>
              </a:rPr>
              <a:t>】Q7-16</a:t>
            </a:r>
            <a:r>
              <a:rPr lang="ja-JP" altLang="en-US" sz="2400" dirty="0">
                <a:latin typeface="Century" panose="02040604050505020304" pitchFamily="18" charset="0"/>
                <a:ea typeface="ＭＳ ゴシック" panose="020B0609070205080204" pitchFamily="49" charset="-128"/>
              </a:rPr>
              <a:t>を参照のこと</a:t>
            </a:r>
            <a:endParaRPr lang="en-US" altLang="ja-JP" sz="2400" dirty="0">
              <a:latin typeface="ＭＳ ゴシック" panose="020B0609070205080204" pitchFamily="49" charset="-128"/>
              <a:ea typeface="ＭＳ ゴシック" panose="020B0609070205080204" pitchFamily="49" charset="-128"/>
            </a:endParaRPr>
          </a:p>
          <a:p>
            <a:pPr marL="1792288" indent="-1792288">
              <a:buNone/>
            </a:pPr>
            <a:r>
              <a:rPr lang="ja-JP" altLang="en-US" sz="2400" dirty="0">
                <a:latin typeface="ＭＳ ゴシック" panose="020B0609070205080204" pitchFamily="49" charset="-128"/>
                <a:ea typeface="ＭＳ ゴシック" panose="020B0609070205080204" pitchFamily="49" charset="-128"/>
              </a:rPr>
              <a:t>　　　　　</a:t>
            </a:r>
            <a:endParaRPr lang="en-US" altLang="ja-JP" sz="8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⑶　華美でない自宅</a:t>
            </a:r>
            <a:endParaRPr lang="en-US" altLang="ja-JP" sz="2400" dirty="0">
              <a:latin typeface="Century" panose="02040604050505020304" pitchFamily="18" charset="0"/>
              <a:ea typeface="ＭＳ ゴシック" panose="020B0609070205080204" pitchFamily="49" charset="-128"/>
            </a:endParaRPr>
          </a:p>
        </p:txBody>
      </p:sp>
    </p:spTree>
    <p:extLst>
      <p:ext uri="{BB962C8B-B14F-4D97-AF65-F5344CB8AC3E}">
        <p14:creationId xmlns:p14="http://schemas.microsoft.com/office/powerpoint/2010/main" val="1010104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640960" cy="81150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第４．主たる債務が完済不能のときの対応策</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a:t>
            </a:r>
            <a:r>
              <a:rPr lang="ja-JP" altLang="en-US" sz="2400" dirty="0">
                <a:latin typeface="Century" panose="02040604050505020304" pitchFamily="18" charset="0"/>
                <a:ea typeface="ＭＳ ゴシック" panose="020B0609070205080204" pitchFamily="49" charset="-128"/>
              </a:rPr>
              <a:t>７．手続</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単独型→特定調停手続</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事前調整が鍵</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弁護士が代理人として関与することが必要</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endParaRPr lang="en-US" altLang="ja-JP" sz="8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８．事例、参考文献</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endParaRPr lang="en-US" altLang="ja-JP" sz="8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　「</a:t>
            </a:r>
            <a:r>
              <a:rPr lang="ja-JP" altLang="ja-JP" sz="2400" dirty="0">
                <a:latin typeface="ＭＳ ゴシック" panose="020B0609070205080204" pitchFamily="49" charset="-128"/>
                <a:ea typeface="ＭＳ ゴシック" panose="020B0609070205080204" pitchFamily="49" charset="-128"/>
              </a:rPr>
              <a:t>経営者保証に関するガイドライン」の活用に係る参考事例集」</a:t>
            </a:r>
            <a:r>
              <a:rPr lang="ja-JP" altLang="en-US" sz="2400" dirty="0">
                <a:latin typeface="ＭＳ ゴシック" panose="020B0609070205080204" pitchFamily="49" charset="-128"/>
                <a:ea typeface="ＭＳ ゴシック" panose="020B0609070205080204" pitchFamily="49" charset="-128"/>
              </a:rPr>
              <a:t>（金融庁）</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令和元年</a:t>
            </a:r>
            <a:r>
              <a:rPr lang="en-US" altLang="ja-JP" sz="2400" dirty="0">
                <a:latin typeface="ＭＳ ゴシック" panose="020B0609070205080204" pitchFamily="49" charset="-128"/>
                <a:ea typeface="ＭＳ ゴシック" panose="020B0609070205080204" pitchFamily="49" charset="-128"/>
              </a:rPr>
              <a:t>8</a:t>
            </a:r>
            <a:r>
              <a:rPr lang="ja-JP" altLang="en-US" sz="2400" dirty="0">
                <a:latin typeface="ＭＳ ゴシック" panose="020B0609070205080204" pitchFamily="49" charset="-128"/>
                <a:ea typeface="ＭＳ ゴシック" panose="020B0609070205080204" pitchFamily="49" charset="-128"/>
              </a:rPr>
              <a:t>月版が最新</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r>
              <a:rPr lang="en-US" altLang="ja-JP" sz="2000" dirty="0">
                <a:latin typeface="Century" panose="02040604050505020304" pitchFamily="18" charset="0"/>
                <a:ea typeface="ＭＳ ゴシック" panose="020B0609070205080204" pitchFamily="49" charset="-128"/>
                <a:hlinkClick r:id="rId3"/>
              </a:rPr>
              <a:t>https://www.fsa.go.jp/status/hoshou_jirei.pdf</a:t>
            </a:r>
            <a:endParaRPr lang="en-US" altLang="ja-JP" sz="2000" dirty="0">
              <a:latin typeface="Century" panose="02040604050505020304" pitchFamily="18" charset="0"/>
              <a:ea typeface="ＭＳ ゴシック" panose="020B0609070205080204" pitchFamily="49" charset="-128"/>
            </a:endParaRPr>
          </a:p>
          <a:p>
            <a:pPr marL="1255713" indent="-1255713">
              <a:buNone/>
            </a:pPr>
            <a:r>
              <a:rPr lang="ja-JP" altLang="en-US" sz="800" dirty="0">
                <a:latin typeface="Century" panose="02040604050505020304" pitchFamily="18" charset="0"/>
                <a:ea typeface="ＭＳ ゴシック" panose="020B0609070205080204" pitchFamily="49" charset="-128"/>
              </a:rPr>
              <a:t>　　　</a:t>
            </a:r>
            <a:endParaRPr lang="en-US" altLang="ja-JP" sz="800" dirty="0">
              <a:latin typeface="Century" panose="02040604050505020304" pitchFamily="18" charset="0"/>
              <a:ea typeface="ＭＳ ゴシック" panose="020B0609070205080204" pitchFamily="49" charset="-128"/>
            </a:endParaRPr>
          </a:p>
          <a:p>
            <a:pPr marL="1255713" indent="-1255713">
              <a:buNone/>
            </a:pPr>
            <a:r>
              <a:rPr lang="ja-JP" altLang="en-US" sz="2400" dirty="0">
                <a:latin typeface="Century" panose="02040604050505020304" pitchFamily="18" charset="0"/>
                <a:ea typeface="ＭＳ ゴシック" panose="020B0609070205080204" pitchFamily="49" charset="-128"/>
              </a:rPr>
              <a:t>　　　＊　「中小企業が“本当に”使える</a:t>
            </a:r>
            <a:endParaRPr lang="en-US" altLang="ja-JP" sz="2400" dirty="0">
              <a:latin typeface="Century" panose="02040604050505020304" pitchFamily="18" charset="0"/>
              <a:ea typeface="ＭＳ ゴシック" panose="020B0609070205080204" pitchFamily="49" charset="-128"/>
            </a:endParaRPr>
          </a:p>
          <a:p>
            <a:pPr marL="1255713" indent="-1255713">
              <a:buNone/>
            </a:pPr>
            <a:r>
              <a:rPr lang="ja-JP" altLang="en-US" sz="2400" dirty="0">
                <a:latin typeface="Century" panose="02040604050505020304" pitchFamily="18" charset="0"/>
                <a:ea typeface="ＭＳ ゴシック" panose="020B0609070205080204" pitchFamily="49" charset="-128"/>
              </a:rPr>
              <a:t>　　　　　　最新　事業承継対策の法務と税務」</a:t>
            </a:r>
            <a:r>
              <a:rPr lang="en-US" altLang="ja-JP" sz="2400" dirty="0">
                <a:latin typeface="Century" panose="02040604050505020304" pitchFamily="18" charset="0"/>
                <a:ea typeface="ＭＳ ゴシック" panose="020B0609070205080204" pitchFamily="49" charset="-128"/>
              </a:rPr>
              <a:t>(</a:t>
            </a:r>
            <a:r>
              <a:rPr lang="ja-JP" altLang="en-US" sz="2400" dirty="0">
                <a:latin typeface="Century" panose="02040604050505020304" pitchFamily="18" charset="0"/>
                <a:ea typeface="ＭＳ ゴシック" panose="020B0609070205080204" pitchFamily="49" charset="-128"/>
              </a:rPr>
              <a:t>日本法令</a:t>
            </a:r>
            <a:r>
              <a:rPr lang="en-US" altLang="ja-JP" sz="2400" dirty="0">
                <a:latin typeface="Century" panose="02040604050505020304" pitchFamily="18" charset="0"/>
                <a:ea typeface="ＭＳ ゴシック" panose="020B0609070205080204" pitchFamily="49" charset="-128"/>
              </a:rPr>
              <a:t>)</a:t>
            </a:r>
          </a:p>
          <a:p>
            <a:pPr marL="1255713" indent="-1255713">
              <a:buNone/>
            </a:pPr>
            <a:r>
              <a:rPr lang="ja-JP" altLang="en-US" sz="2400" dirty="0">
                <a:latin typeface="Century" panose="02040604050505020304" pitchFamily="18" charset="0"/>
                <a:ea typeface="ＭＳ ゴシック" panose="020B0609070205080204" pitchFamily="49" charset="-128"/>
              </a:rPr>
              <a:t>　　　　　　第９章</a:t>
            </a:r>
            <a:endParaRPr lang="en-US" altLang="ja-JP" sz="2400" dirty="0">
              <a:latin typeface="Century" panose="02040604050505020304" pitchFamily="18" charset="0"/>
              <a:ea typeface="ＭＳ ゴシック" panose="020B0609070205080204" pitchFamily="49" charset="-128"/>
            </a:endParaRPr>
          </a:p>
          <a:p>
            <a:pPr marL="1255713" indent="-1255713">
              <a:buNone/>
            </a:pPr>
            <a:r>
              <a:rPr lang="ja-JP" altLang="en-US" sz="2400" dirty="0">
                <a:latin typeface="ＭＳ ゴシック" panose="020B0609070205080204" pitchFamily="49" charset="-128"/>
                <a:ea typeface="ＭＳ ゴシック" panose="020B0609070205080204" pitchFamily="49" charset="-128"/>
              </a:rPr>
              <a:t>　　　　　</a:t>
            </a: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endParaRPr lang="en-US" altLang="ja-JP" sz="2400" dirty="0">
              <a:latin typeface="ＭＳ ゴシック" panose="020B0609070205080204" pitchFamily="49" charset="-128"/>
              <a:ea typeface="ＭＳ ゴシック" panose="020B0609070205080204" pitchFamily="49" charset="-128"/>
            </a:endParaRPr>
          </a:p>
          <a:p>
            <a:pPr marL="1255713" indent="-1255713">
              <a:buNone/>
            </a:pPr>
            <a:endParaRPr lang="en-US" altLang="ja-JP" sz="2400" dirty="0">
              <a:latin typeface="Century" panose="02040604050505020304" pitchFamily="18" charset="0"/>
              <a:ea typeface="ＭＳ ゴシック" panose="020B0609070205080204" pitchFamily="49" charset="-128"/>
            </a:endParaRPr>
          </a:p>
        </p:txBody>
      </p:sp>
    </p:spTree>
    <p:extLst>
      <p:ext uri="{BB962C8B-B14F-4D97-AF65-F5344CB8AC3E}">
        <p14:creationId xmlns:p14="http://schemas.microsoft.com/office/powerpoint/2010/main" val="1204070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755576" y="2564904"/>
            <a:ext cx="8229600" cy="1143000"/>
          </a:xfrm>
        </p:spPr>
        <p:txBody>
          <a:bodyPr>
            <a:normAutofit/>
          </a:bodyPr>
          <a:lstStyle/>
          <a:p>
            <a:r>
              <a:rPr kumimoji="1" lang="ja-JP" altLang="en-US" sz="4400" dirty="0"/>
              <a:t>ご静聴ありがとうございました</a:t>
            </a:r>
          </a:p>
        </p:txBody>
      </p:sp>
    </p:spTree>
    <p:extLst>
      <p:ext uri="{BB962C8B-B14F-4D97-AF65-F5344CB8AC3E}">
        <p14:creationId xmlns:p14="http://schemas.microsoft.com/office/powerpoint/2010/main" val="3609165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424936" cy="7478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第０．自己紹介</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dirty="0">
              <a:latin typeface="ＭＳ ゴシック" panose="020B0609070205080204" pitchFamily="49" charset="-128"/>
              <a:ea typeface="ＭＳ ゴシック" panose="020B0609070205080204" pitchFamily="49" charset="-128"/>
            </a:endParaRPr>
          </a:p>
          <a:p>
            <a:pPr marL="989013" indent="-268288" eaLnBrk="1">
              <a:spcBef>
                <a:spcPct val="0"/>
              </a:spcBef>
              <a:buClrTx/>
              <a:buSzTx/>
              <a:buFont typeface="Wingdings" panose="05000000000000000000" pitchFamily="2" charset="2"/>
              <a:buChar char="Ø"/>
            </a:pPr>
            <a:r>
              <a:rPr lang="ja-JP" altLang="en-US" sz="2400" dirty="0">
                <a:latin typeface="ＭＳ ゴシック" panose="020B0609070205080204" pitchFamily="49" charset="-128"/>
                <a:ea typeface="ＭＳ ゴシック" panose="020B0609070205080204" pitchFamily="49" charset="-128"/>
              </a:rPr>
              <a:t>　</a:t>
            </a:r>
            <a:r>
              <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rPr>
              <a:t>2000</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年</a:t>
            </a:r>
            <a:r>
              <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rPr>
              <a:t>4</a:t>
            </a: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月　弁護士登録（東京弁護士会）</a:t>
            </a:r>
            <a:endPar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989013" indent="-268288" eaLnBrk="1">
              <a:spcBef>
                <a:spcPct val="0"/>
              </a:spcBef>
              <a:buClrTx/>
              <a:buSzTx/>
              <a:buFont typeface="Wingdings" panose="05000000000000000000" pitchFamily="2" charset="2"/>
              <a:buChar char="Ø"/>
            </a:pP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　堂野法律事務所　所長</a:t>
            </a:r>
            <a:endPar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1616075">
              <a:spcBef>
                <a:spcPct val="0"/>
              </a:spcBef>
              <a:buClrTx/>
              <a:buSzTx/>
              <a:buNone/>
            </a:pPr>
            <a:r>
              <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hlinkClick r:id="rId2"/>
              </a:rPr>
              <a:t>https://www.dohno-law.com/</a:t>
            </a:r>
            <a:endPar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989013" indent="-268288">
              <a:spcBef>
                <a:spcPct val="0"/>
              </a:spcBef>
              <a:buClrTx/>
              <a:buSzTx/>
              <a:buFont typeface="Wingdings" panose="05000000000000000000" pitchFamily="2" charset="2"/>
              <a:buChar char="Ø"/>
            </a:pP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　</a:t>
            </a:r>
            <a:r>
              <a:rPr lang="ja-JP" altLang="en-US" sz="2400" dirty="0">
                <a:latin typeface="Century" panose="02040604050505020304" pitchFamily="18" charset="0"/>
                <a:ea typeface="ＭＳ ゴシック" panose="020B0609070205080204" pitchFamily="49" charset="-128"/>
                <a:cs typeface="Times New Roman" panose="02020603050405020304" pitchFamily="18" charset="0"/>
              </a:rPr>
              <a:t>現在、所属弁護士は</a:t>
            </a:r>
            <a:r>
              <a:rPr lang="en-US" altLang="ja-JP" sz="2400" dirty="0">
                <a:latin typeface="Century" panose="02040604050505020304" pitchFamily="18" charset="0"/>
                <a:ea typeface="ＭＳ ゴシック" panose="020B0609070205080204" pitchFamily="49" charset="-128"/>
                <a:cs typeface="Times New Roman" panose="02020603050405020304" pitchFamily="18" charset="0"/>
              </a:rPr>
              <a:t>11</a:t>
            </a:r>
            <a:r>
              <a:rPr lang="ja-JP" altLang="en-US" sz="2400" dirty="0">
                <a:latin typeface="Century" panose="02040604050505020304" pitchFamily="18" charset="0"/>
                <a:ea typeface="ＭＳ ゴシック" panose="020B0609070205080204" pitchFamily="49" charset="-128"/>
                <a:cs typeface="Times New Roman" panose="02020603050405020304" pitchFamily="18" charset="0"/>
              </a:rPr>
              <a:t>名</a:t>
            </a:r>
            <a:endParaRPr lang="en-US" altLang="ja-JP" sz="2400" dirty="0">
              <a:latin typeface="Century" panose="02040604050505020304" pitchFamily="18" charset="0"/>
              <a:ea typeface="ＭＳ ゴシック" panose="020B0609070205080204" pitchFamily="49" charset="-128"/>
              <a:cs typeface="Times New Roman" panose="02020603050405020304" pitchFamily="18" charset="0"/>
            </a:endParaRPr>
          </a:p>
          <a:p>
            <a:pPr marL="720725" eaLnBrk="1">
              <a:spcBef>
                <a:spcPct val="0"/>
              </a:spcBef>
              <a:buClrTx/>
              <a:buSzTx/>
              <a:buNone/>
            </a:pPr>
            <a:r>
              <a:rPr lang="ja-JP" altLang="en-US" sz="2400" dirty="0">
                <a:latin typeface="Century" panose="02040604050505020304" pitchFamily="18" charset="0"/>
                <a:ea typeface="ＭＳ ゴシック" panose="020B0609070205080204" pitchFamily="49" charset="-128"/>
                <a:cs typeface="Times New Roman" panose="02020603050405020304" pitchFamily="18" charset="0"/>
              </a:rPr>
              <a:t>　　（パートナー</a:t>
            </a:r>
            <a:r>
              <a:rPr lang="en-US" altLang="ja-JP" sz="2400" dirty="0">
                <a:latin typeface="Century" panose="02040604050505020304" pitchFamily="18" charset="0"/>
                <a:ea typeface="ＭＳ ゴシック" panose="020B0609070205080204" pitchFamily="49" charset="-128"/>
                <a:cs typeface="Times New Roman" panose="02020603050405020304" pitchFamily="18" charset="0"/>
              </a:rPr>
              <a:t>4</a:t>
            </a:r>
            <a:r>
              <a:rPr lang="ja-JP" altLang="en-US" sz="2400" dirty="0">
                <a:latin typeface="Century" panose="02040604050505020304" pitchFamily="18" charset="0"/>
                <a:ea typeface="ＭＳ ゴシック" panose="020B0609070205080204" pitchFamily="49" charset="-128"/>
                <a:cs typeface="Times New Roman" panose="02020603050405020304" pitchFamily="18" charset="0"/>
              </a:rPr>
              <a:t>名、アソシエイト</a:t>
            </a:r>
            <a:r>
              <a:rPr lang="en-US" altLang="ja-JP" sz="2400" dirty="0">
                <a:latin typeface="Century" panose="02040604050505020304" pitchFamily="18" charset="0"/>
                <a:ea typeface="ＭＳ ゴシック" panose="020B0609070205080204" pitchFamily="49" charset="-128"/>
                <a:cs typeface="Times New Roman" panose="02020603050405020304" pitchFamily="18" charset="0"/>
              </a:rPr>
              <a:t>7</a:t>
            </a:r>
            <a:r>
              <a:rPr lang="ja-JP" altLang="en-US" sz="2400" dirty="0">
                <a:latin typeface="Century" panose="02040604050505020304" pitchFamily="18" charset="0"/>
                <a:ea typeface="ＭＳ ゴシック" panose="020B0609070205080204" pitchFamily="49" charset="-128"/>
                <a:cs typeface="Times New Roman" panose="02020603050405020304" pitchFamily="18" charset="0"/>
              </a:rPr>
              <a:t>名）</a:t>
            </a:r>
            <a:endParaRPr lang="en-US" altLang="ja-JP" sz="2400" dirty="0">
              <a:latin typeface="Century" panose="02040604050505020304" pitchFamily="18" charset="0"/>
              <a:ea typeface="ＭＳ ゴシック" panose="020B0609070205080204" pitchFamily="49" charset="-128"/>
              <a:cs typeface="Times New Roman" panose="02020603050405020304" pitchFamily="18" charset="0"/>
            </a:endParaRPr>
          </a:p>
          <a:p>
            <a:pPr marL="720725" eaLnBrk="1">
              <a:spcBef>
                <a:spcPct val="0"/>
              </a:spcBef>
              <a:buClrTx/>
              <a:buSzTx/>
              <a:buNone/>
            </a:pPr>
            <a:endParaRPr lang="en-US" altLang="ja-JP" sz="20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720725" eaLnBrk="1">
              <a:spcBef>
                <a:spcPct val="0"/>
              </a:spcBef>
              <a:buClrTx/>
              <a:buSzTx/>
              <a:buNone/>
            </a:pPr>
            <a:r>
              <a:rPr lang="en-US" altLang="ja-JP" sz="2800" dirty="0">
                <a:latin typeface="Times New Roman" panose="02020603050405020304" pitchFamily="18" charset="0"/>
                <a:ea typeface="ＭＳ ゴシック" panose="020B0609070205080204" pitchFamily="49" charset="-128"/>
                <a:cs typeface="Times New Roman" panose="02020603050405020304" pitchFamily="18" charset="0"/>
              </a:rPr>
              <a:t>【</a:t>
            </a:r>
            <a:r>
              <a:rPr lang="ja-JP" altLang="en-US" sz="2800" dirty="0">
                <a:latin typeface="Times New Roman" panose="02020603050405020304" pitchFamily="18" charset="0"/>
                <a:ea typeface="ＭＳ ゴシック" panose="020B0609070205080204" pitchFamily="49" charset="-128"/>
                <a:cs typeface="Times New Roman" panose="02020603050405020304" pitchFamily="18" charset="0"/>
              </a:rPr>
              <a:t>これまでの案件</a:t>
            </a:r>
            <a:r>
              <a:rPr lang="en-US" altLang="ja-JP" sz="2800" dirty="0">
                <a:latin typeface="Times New Roman" panose="02020603050405020304" pitchFamily="18" charset="0"/>
                <a:ea typeface="ＭＳ ゴシック" panose="020B0609070205080204" pitchFamily="49" charset="-128"/>
                <a:cs typeface="Times New Roman" panose="02020603050405020304" pitchFamily="18" charset="0"/>
              </a:rPr>
              <a:t>】</a:t>
            </a:r>
          </a:p>
          <a:p>
            <a:pPr marL="1177925" indent="-96838">
              <a:spcBef>
                <a:spcPct val="0"/>
              </a:spcBef>
              <a:buClrTx/>
              <a:buSzTx/>
              <a:buFont typeface="Arial" panose="020B0604020202020204" pitchFamily="34" charset="0"/>
              <a:buChar char="•"/>
            </a:pP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　経営改善の支援</a:t>
            </a:r>
            <a:endPar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1177925" indent="-96838">
              <a:spcBef>
                <a:spcPct val="0"/>
              </a:spcBef>
              <a:buClrTx/>
              <a:buSzTx/>
              <a:buFont typeface="Arial" panose="020B0604020202020204" pitchFamily="34" charset="0"/>
              <a:buChar char="•"/>
            </a:pP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　金融機関とのリスケジュール交渉</a:t>
            </a:r>
            <a:endPar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1177925" indent="-96838">
              <a:spcBef>
                <a:spcPct val="0"/>
              </a:spcBef>
              <a:buClrTx/>
              <a:buSzTx/>
              <a:buFont typeface="Arial" panose="020B0604020202020204" pitchFamily="34" charset="0"/>
              <a:buChar char="•"/>
            </a:pP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　第二会社方式による再生（特定調停、破産等）</a:t>
            </a:r>
            <a:endPar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1177925" indent="-96838">
              <a:spcBef>
                <a:spcPct val="0"/>
              </a:spcBef>
              <a:buClrTx/>
              <a:buSzTx/>
              <a:buFont typeface="Arial" panose="020B0604020202020204" pitchFamily="34" charset="0"/>
              <a:buChar char="•"/>
            </a:pP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　ＤＰＯ（債権譲渡＋債務免除）による再生</a:t>
            </a:r>
            <a:endPar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1177925" indent="-96838">
              <a:spcBef>
                <a:spcPct val="0"/>
              </a:spcBef>
              <a:buClrTx/>
              <a:buSzTx/>
              <a:buFont typeface="Arial" panose="020B0604020202020204" pitchFamily="34" charset="0"/>
              <a:buChar char="•"/>
            </a:pP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　民事再生申立代理人、監督委員代理人</a:t>
            </a:r>
            <a:endPar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1177925" indent="-96838">
              <a:spcBef>
                <a:spcPct val="0"/>
              </a:spcBef>
              <a:buClrTx/>
              <a:buSzTx/>
              <a:buFont typeface="Arial" panose="020B0604020202020204" pitchFamily="34" charset="0"/>
              <a:buChar char="•"/>
            </a:pP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　廃業・清算（破産申立て、私的整理など）</a:t>
            </a:r>
            <a:endPar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1177925" indent="-96838">
              <a:spcBef>
                <a:spcPct val="0"/>
              </a:spcBef>
              <a:buClrTx/>
              <a:buSzTx/>
              <a:buFont typeface="Arial" panose="020B0604020202020204" pitchFamily="34" charset="0"/>
              <a:buChar char="•"/>
            </a:pP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　破産管財人</a:t>
            </a:r>
            <a:endParaRPr lang="en-US" altLang="ja-JP" sz="24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1177925" indent="-96838">
              <a:spcBef>
                <a:spcPct val="0"/>
              </a:spcBef>
              <a:buClrTx/>
              <a:buSzTx/>
              <a:buFont typeface="Arial" panose="020B0604020202020204" pitchFamily="34" charset="0"/>
              <a:buChar char="•"/>
            </a:pP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　</a:t>
            </a:r>
            <a:r>
              <a:rPr lang="ja-JP" altLang="en-US" sz="2000" dirty="0">
                <a:latin typeface="Times New Roman" panose="02020603050405020304" pitchFamily="18" charset="0"/>
                <a:ea typeface="ＭＳ ゴシック" panose="020B0609070205080204" pitchFamily="49" charset="-128"/>
                <a:cs typeface="Times New Roman" panose="02020603050405020304" pitchFamily="18" charset="0"/>
              </a:rPr>
              <a:t>経営者保証ガイドラインによる保証債務整理（単独型）</a:t>
            </a:r>
            <a:endParaRPr lang="en-US" altLang="ja-JP" sz="2000" dirty="0">
              <a:latin typeface="Times New Roman" panose="02020603050405020304" pitchFamily="18" charset="0"/>
              <a:ea typeface="ＭＳ ゴシック" panose="020B0609070205080204" pitchFamily="49" charset="-128"/>
              <a:cs typeface="Times New Roman" panose="02020603050405020304" pitchFamily="18" charset="0"/>
            </a:endParaRPr>
          </a:p>
          <a:p>
            <a:pPr marL="1177925" indent="-96838">
              <a:spcBef>
                <a:spcPct val="0"/>
              </a:spcBef>
              <a:buClrTx/>
              <a:buSzTx/>
              <a:buFont typeface="Arial" panose="020B0604020202020204" pitchFamily="34" charset="0"/>
              <a:buChar char="•"/>
            </a:pPr>
            <a:r>
              <a:rPr lang="ja-JP" altLang="en-US" sz="2400" dirty="0">
                <a:latin typeface="Times New Roman" panose="02020603050405020304" pitchFamily="18" charset="0"/>
                <a:ea typeface="ＭＳ ゴシック" panose="020B0609070205080204" pitchFamily="49" charset="-128"/>
                <a:cs typeface="Times New Roman" panose="02020603050405020304" pitchFamily="18" charset="0"/>
              </a:rPr>
              <a:t>　種類株式を活用した事業承継</a:t>
            </a:r>
            <a:r>
              <a:rPr lang="ja-JP" altLang="ja-JP" sz="2000" dirty="0">
                <a:latin typeface="ＭＳ ゴシック" panose="020B0609070205080204" pitchFamily="49" charset="-128"/>
                <a:ea typeface="ＭＳ ゴシック" panose="020B0609070205080204" pitchFamily="49" charset="-128"/>
              </a:rPr>
              <a:t>　　　</a:t>
            </a:r>
            <a:endParaRPr lang="ja-JP" altLang="en-US" sz="2000" dirty="0">
              <a:latin typeface="ＭＳ ゴシック" panose="020B0609070205080204" pitchFamily="49" charset="-128"/>
              <a:ea typeface="ＭＳ ゴシック" panose="020B0609070205080204" pitchFamily="49" charset="-128"/>
            </a:endParaRPr>
          </a:p>
          <a:p>
            <a:pPr marL="1177925" indent="-96838" eaLnBrk="1">
              <a:spcBef>
                <a:spcPct val="0"/>
              </a:spcBef>
              <a:buClrTx/>
              <a:buSzTx/>
              <a:buFont typeface="Arial" panose="020B0604020202020204" pitchFamily="34" charset="0"/>
              <a:buChar char="•"/>
            </a:pPr>
            <a:endParaRPr lang="en-US" altLang="ja-JP" sz="2800" dirty="0">
              <a:latin typeface="Times New Roman" panose="02020603050405020304" pitchFamily="18" charset="0"/>
              <a:ea typeface="ＭＳ ゴシック" panose="020B0609070205080204" pitchFamily="49" charset="-128"/>
              <a:cs typeface="Times New Roman" panose="02020603050405020304" pitchFamily="18" charset="0"/>
            </a:endParaRPr>
          </a:p>
          <a:p>
            <a:pPr eaLnBrk="1">
              <a:spcBef>
                <a:spcPct val="0"/>
              </a:spcBef>
              <a:buClrTx/>
              <a:buSzTx/>
              <a:buFontTx/>
              <a:buNone/>
            </a:pPr>
            <a:r>
              <a:rPr lang="ja-JP" altLang="ja-JP" sz="2000" dirty="0">
                <a:latin typeface="ＭＳ ゴシック" panose="020B0609070205080204" pitchFamily="49" charset="-128"/>
                <a:ea typeface="ＭＳ ゴシック" panose="020B0609070205080204" pitchFamily="49" charset="-128"/>
              </a:rPr>
              <a:t>　　　</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471408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712968" cy="6309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第１．事業承継と経営者保証</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１．経営者保証が事業承継の「足枷」に</a:t>
            </a: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endParaRPr lang="en-US" altLang="ja-JP" sz="2400" dirty="0">
              <a:latin typeface="ＭＳ ゴシック" panose="020B0609070205080204" pitchFamily="49" charset="-128"/>
              <a:ea typeface="ＭＳ ゴシック" panose="020B0609070205080204" pitchFamily="49" charset="-128"/>
            </a:endParaRPr>
          </a:p>
          <a:p>
            <a:pPr marL="1616075" indent="-895350">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「事業承継時の経営者保証解除に向けた総合的な対策」（中小企業庁金融課）</a:t>
            </a:r>
            <a:endParaRPr lang="en-US" altLang="ja-JP" sz="2400" dirty="0">
              <a:latin typeface="ＭＳ ゴシック" panose="020B0609070205080204" pitchFamily="49" charset="-128"/>
              <a:ea typeface="ＭＳ ゴシック" panose="020B0609070205080204" pitchFamily="49" charset="-128"/>
            </a:endParaRPr>
          </a:p>
          <a:p>
            <a:pPr marL="1616075" indent="-895350">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a:t>
            </a:r>
            <a:r>
              <a:rPr lang="ja-JP" altLang="en-US" sz="2400" dirty="0">
                <a:latin typeface="Century" panose="02040604050505020304" pitchFamily="18" charset="0"/>
                <a:ea typeface="ＭＳ ゴシック" panose="020B0609070205080204" pitchFamily="49" charset="-128"/>
              </a:rPr>
              <a:t>　</a:t>
            </a:r>
            <a:r>
              <a:rPr lang="en-US" altLang="ja-JP" sz="2000" dirty="0">
                <a:latin typeface="Century" panose="02040604050505020304" pitchFamily="18" charset="0"/>
                <a:ea typeface="ＭＳ ゴシック" panose="020B0609070205080204" pitchFamily="49" charset="-128"/>
                <a:hlinkClick r:id="rId2"/>
              </a:rPr>
              <a:t>https://www.chusho.meti.go.jp/kinyu/hosyoukaijo/index.htm</a:t>
            </a:r>
            <a:endParaRPr lang="en-US" altLang="ja-JP" sz="2000" dirty="0">
              <a:latin typeface="Century" panose="02040604050505020304" pitchFamily="18" charset="0"/>
              <a:ea typeface="ＭＳ ゴシック" panose="020B0609070205080204" pitchFamily="49" charset="-128"/>
            </a:endParaRPr>
          </a:p>
          <a:p>
            <a:pPr marL="1616075" indent="-895350">
              <a:spcBef>
                <a:spcPct val="0"/>
              </a:spcBef>
              <a:buClrTx/>
              <a:buSzTx/>
              <a:buNone/>
            </a:pPr>
            <a:endParaRPr lang="en-US" altLang="ja-JP" sz="1800" dirty="0">
              <a:latin typeface="Century" panose="02040604050505020304" pitchFamily="18" charset="0"/>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２．経営者保証をどのように外すか。</a:t>
            </a: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⑴　後継者に承継させない</a:t>
            </a: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⑵　保証債務自体を無くす（免除する）</a:t>
            </a: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「経営者保証に関するガイドライン」</a:t>
            </a: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r>
              <a:rPr lang="ja-JP" altLang="en-US" sz="1000" dirty="0">
                <a:latin typeface="ＭＳ ゴシック" panose="020B0609070205080204" pitchFamily="49" charset="-128"/>
                <a:ea typeface="ＭＳ ゴシック" panose="020B0609070205080204" pitchFamily="49" charset="-128"/>
              </a:rPr>
              <a:t>　　　</a:t>
            </a:r>
            <a:endParaRPr lang="en-US" altLang="ja-JP" sz="10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主たる債務者（会社）の経営状況による。</a:t>
            </a:r>
          </a:p>
          <a:p>
            <a:pPr eaLnBrk="1">
              <a:spcBef>
                <a:spcPct val="0"/>
              </a:spcBef>
              <a:buClrTx/>
              <a:buSzTx/>
              <a:buFontTx/>
              <a:buNone/>
            </a:pPr>
            <a:r>
              <a:rPr lang="ja-JP" altLang="ja-JP" sz="2000" dirty="0">
                <a:latin typeface="ＭＳ ゴシック" panose="020B0609070205080204" pitchFamily="49" charset="-128"/>
                <a:ea typeface="ＭＳ ゴシック" panose="020B0609070205080204" pitchFamily="49" charset="-128"/>
              </a:rPr>
              <a:t>　</a:t>
            </a:r>
            <a:endParaRPr lang="ja-JP" altLang="en-US" sz="2000" dirty="0">
              <a:latin typeface="ＭＳ ゴシック" panose="020B0609070205080204" pitchFamily="49" charset="-128"/>
              <a:ea typeface="ＭＳ ゴシック" panose="020B0609070205080204" pitchFamily="49" charset="-128"/>
            </a:endParaRPr>
          </a:p>
        </p:txBody>
      </p:sp>
      <p:sp>
        <p:nvSpPr>
          <p:cNvPr id="2" name="矢印: 右 1">
            <a:extLst>
              <a:ext uri="{FF2B5EF4-FFF2-40B4-BE49-F238E27FC236}">
                <a16:creationId xmlns:a16="http://schemas.microsoft.com/office/drawing/2014/main" id="{5E014FFD-AEBA-4F71-92D5-FE1DC9C3CD43}"/>
              </a:ext>
            </a:extLst>
          </p:cNvPr>
          <p:cNvSpPr/>
          <p:nvPr/>
        </p:nvSpPr>
        <p:spPr>
          <a:xfrm>
            <a:off x="1475656" y="5301208"/>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66710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87219" y="1639589"/>
            <a:ext cx="3239790" cy="2269130"/>
          </a:xfrm>
          <a:prstGeom prst="rect">
            <a:avLst/>
          </a:prstGeom>
          <a:blipFill>
            <a:blip r:embed="rId2" cstate="print"/>
            <a:stretch>
              <a:fillRect/>
            </a:stretch>
          </a:blipFill>
        </p:spPr>
        <p:txBody>
          <a:bodyPr wrap="square" lIns="0" tIns="0" rIns="0" bIns="0" rtlCol="0"/>
          <a:lstStyle/>
          <a:p>
            <a:endParaRPr sz="1662"/>
          </a:p>
        </p:txBody>
      </p:sp>
      <p:sp>
        <p:nvSpPr>
          <p:cNvPr id="3" name="object 3"/>
          <p:cNvSpPr/>
          <p:nvPr/>
        </p:nvSpPr>
        <p:spPr>
          <a:xfrm>
            <a:off x="112609" y="1658100"/>
            <a:ext cx="3189023" cy="2211007"/>
          </a:xfrm>
          <a:prstGeom prst="rect">
            <a:avLst/>
          </a:prstGeom>
          <a:blipFill>
            <a:blip r:embed="rId3" cstate="print"/>
            <a:stretch>
              <a:fillRect/>
            </a:stretch>
          </a:blipFill>
        </p:spPr>
        <p:txBody>
          <a:bodyPr wrap="square" lIns="0" tIns="0" rIns="0" bIns="0" rtlCol="0"/>
          <a:lstStyle/>
          <a:p>
            <a:endParaRPr sz="1662"/>
          </a:p>
        </p:txBody>
      </p:sp>
      <p:sp>
        <p:nvSpPr>
          <p:cNvPr id="4" name="object 4"/>
          <p:cNvSpPr/>
          <p:nvPr/>
        </p:nvSpPr>
        <p:spPr>
          <a:xfrm>
            <a:off x="112603" y="1658103"/>
            <a:ext cx="3189263" cy="2211558"/>
          </a:xfrm>
          <a:custGeom>
            <a:avLst/>
            <a:gdLst/>
            <a:ahLst/>
            <a:cxnLst/>
            <a:rect l="l" t="t" r="r" b="b"/>
            <a:pathLst>
              <a:path w="3455035" h="2395854">
                <a:moveTo>
                  <a:pt x="0" y="2395268"/>
                </a:moveTo>
                <a:lnTo>
                  <a:pt x="1727401" y="0"/>
                </a:lnTo>
                <a:lnTo>
                  <a:pt x="3454803" y="2395268"/>
                </a:lnTo>
                <a:lnTo>
                  <a:pt x="0" y="2395268"/>
                </a:lnTo>
                <a:close/>
              </a:path>
            </a:pathLst>
          </a:custGeom>
          <a:ln w="5493">
            <a:solidFill>
              <a:srgbClr val="98B954"/>
            </a:solidFill>
          </a:ln>
        </p:spPr>
        <p:txBody>
          <a:bodyPr wrap="square" lIns="0" tIns="0" rIns="0" bIns="0" rtlCol="0"/>
          <a:lstStyle/>
          <a:p>
            <a:endParaRPr sz="1662"/>
          </a:p>
        </p:txBody>
      </p:sp>
      <p:sp>
        <p:nvSpPr>
          <p:cNvPr id="5" name="object 5"/>
          <p:cNvSpPr txBox="1"/>
          <p:nvPr/>
        </p:nvSpPr>
        <p:spPr>
          <a:xfrm>
            <a:off x="637922" y="3056533"/>
            <a:ext cx="725072" cy="243262"/>
          </a:xfrm>
          <a:prstGeom prst="rect">
            <a:avLst/>
          </a:prstGeom>
        </p:spPr>
        <p:txBody>
          <a:bodyPr vert="horz" wrap="square" lIns="0" tIns="12309" rIns="0" bIns="0" rtlCol="0">
            <a:spAutoFit/>
          </a:bodyPr>
          <a:lstStyle/>
          <a:p>
            <a:pPr algn="ctr">
              <a:lnSpc>
                <a:spcPts val="928"/>
              </a:lnSpc>
              <a:spcBef>
                <a:spcPts val="97"/>
              </a:spcBef>
            </a:pPr>
            <a:r>
              <a:rPr sz="785" b="1" spc="-97" dirty="0">
                <a:latin typeface="Meiryo UI"/>
                <a:cs typeface="Meiryo UI"/>
              </a:rPr>
              <a:t>７０歳未満</a:t>
            </a:r>
            <a:endParaRPr sz="785">
              <a:latin typeface="Meiryo UI"/>
              <a:cs typeface="Meiryo UI"/>
            </a:endParaRPr>
          </a:p>
          <a:p>
            <a:pPr algn="ctr">
              <a:lnSpc>
                <a:spcPts val="928"/>
              </a:lnSpc>
            </a:pPr>
            <a:r>
              <a:rPr sz="785" b="1" spc="-97" dirty="0">
                <a:latin typeface="Meiryo UI"/>
                <a:cs typeface="Meiryo UI"/>
              </a:rPr>
              <a:t>（約１３６万人）</a:t>
            </a:r>
            <a:endParaRPr sz="785">
              <a:latin typeface="Meiryo UI"/>
              <a:cs typeface="Meiryo UI"/>
            </a:endParaRPr>
          </a:p>
        </p:txBody>
      </p:sp>
      <p:sp>
        <p:nvSpPr>
          <p:cNvPr id="6" name="object 6"/>
          <p:cNvSpPr/>
          <p:nvPr/>
        </p:nvSpPr>
        <p:spPr>
          <a:xfrm>
            <a:off x="1395595" y="1658102"/>
            <a:ext cx="310075" cy="429065"/>
          </a:xfrm>
          <a:custGeom>
            <a:avLst/>
            <a:gdLst/>
            <a:ahLst/>
            <a:cxnLst/>
            <a:rect l="l" t="t" r="r" b="b"/>
            <a:pathLst>
              <a:path w="335914" h="464819">
                <a:moveTo>
                  <a:pt x="335457" y="0"/>
                </a:moveTo>
                <a:lnTo>
                  <a:pt x="0" y="464604"/>
                </a:lnTo>
              </a:path>
            </a:pathLst>
          </a:custGeom>
          <a:ln w="18061">
            <a:solidFill>
              <a:srgbClr val="FF0000"/>
            </a:solidFill>
          </a:ln>
        </p:spPr>
        <p:txBody>
          <a:bodyPr wrap="square" lIns="0" tIns="0" rIns="0" bIns="0" rtlCol="0"/>
          <a:lstStyle/>
          <a:p>
            <a:endParaRPr sz="1662"/>
          </a:p>
        </p:txBody>
      </p:sp>
      <p:sp>
        <p:nvSpPr>
          <p:cNvPr id="7" name="object 7"/>
          <p:cNvSpPr/>
          <p:nvPr/>
        </p:nvSpPr>
        <p:spPr>
          <a:xfrm>
            <a:off x="1704815" y="1658115"/>
            <a:ext cx="1594925" cy="2213903"/>
          </a:xfrm>
          <a:custGeom>
            <a:avLst/>
            <a:gdLst/>
            <a:ahLst/>
            <a:cxnLst/>
            <a:rect l="l" t="t" r="r" b="b"/>
            <a:pathLst>
              <a:path w="1727835" h="2398395">
                <a:moveTo>
                  <a:pt x="1727430" y="2397862"/>
                </a:moveTo>
                <a:lnTo>
                  <a:pt x="0" y="0"/>
                </a:lnTo>
              </a:path>
            </a:pathLst>
          </a:custGeom>
          <a:ln w="18058">
            <a:solidFill>
              <a:srgbClr val="FF0000"/>
            </a:solidFill>
          </a:ln>
        </p:spPr>
        <p:txBody>
          <a:bodyPr wrap="square" lIns="0" tIns="0" rIns="0" bIns="0" rtlCol="0"/>
          <a:lstStyle/>
          <a:p>
            <a:endParaRPr sz="1662"/>
          </a:p>
        </p:txBody>
      </p:sp>
      <p:sp>
        <p:nvSpPr>
          <p:cNvPr id="8" name="object 8"/>
          <p:cNvSpPr/>
          <p:nvPr/>
        </p:nvSpPr>
        <p:spPr>
          <a:xfrm>
            <a:off x="1390990" y="2070664"/>
            <a:ext cx="4103" cy="1812388"/>
          </a:xfrm>
          <a:custGeom>
            <a:avLst/>
            <a:gdLst/>
            <a:ahLst/>
            <a:cxnLst/>
            <a:rect l="l" t="t" r="r" b="b"/>
            <a:pathLst>
              <a:path w="4444" h="1963420">
                <a:moveTo>
                  <a:pt x="4190" y="1963250"/>
                </a:moveTo>
                <a:lnTo>
                  <a:pt x="0" y="0"/>
                </a:lnTo>
              </a:path>
            </a:pathLst>
          </a:custGeom>
          <a:ln w="17199">
            <a:solidFill>
              <a:srgbClr val="FF0000"/>
            </a:solidFill>
          </a:ln>
        </p:spPr>
        <p:txBody>
          <a:bodyPr wrap="square" lIns="0" tIns="0" rIns="0" bIns="0" rtlCol="0"/>
          <a:lstStyle/>
          <a:p>
            <a:endParaRPr sz="1662"/>
          </a:p>
        </p:txBody>
      </p:sp>
      <p:sp>
        <p:nvSpPr>
          <p:cNvPr id="9" name="object 9"/>
          <p:cNvSpPr/>
          <p:nvPr/>
        </p:nvSpPr>
        <p:spPr>
          <a:xfrm>
            <a:off x="1395604" y="3869114"/>
            <a:ext cx="1904413" cy="0"/>
          </a:xfrm>
          <a:custGeom>
            <a:avLst/>
            <a:gdLst/>
            <a:ahLst/>
            <a:cxnLst/>
            <a:rect l="l" t="t" r="r" b="b"/>
            <a:pathLst>
              <a:path w="2063114">
                <a:moveTo>
                  <a:pt x="0" y="0"/>
                </a:moveTo>
                <a:lnTo>
                  <a:pt x="2062868" y="0"/>
                </a:lnTo>
              </a:path>
            </a:pathLst>
          </a:custGeom>
          <a:ln w="19712">
            <a:solidFill>
              <a:srgbClr val="FF0000"/>
            </a:solidFill>
          </a:ln>
        </p:spPr>
        <p:txBody>
          <a:bodyPr wrap="square" lIns="0" tIns="0" rIns="0" bIns="0" rtlCol="0"/>
          <a:lstStyle/>
          <a:p>
            <a:endParaRPr sz="1662"/>
          </a:p>
        </p:txBody>
      </p:sp>
      <p:sp>
        <p:nvSpPr>
          <p:cNvPr id="10" name="object 10"/>
          <p:cNvSpPr/>
          <p:nvPr/>
        </p:nvSpPr>
        <p:spPr>
          <a:xfrm>
            <a:off x="4572769" y="1568848"/>
            <a:ext cx="1222717" cy="1237371"/>
          </a:xfrm>
          <a:custGeom>
            <a:avLst/>
            <a:gdLst/>
            <a:ahLst/>
            <a:cxnLst/>
            <a:rect l="l" t="t" r="r" b="b"/>
            <a:pathLst>
              <a:path w="1324610" h="1340485">
                <a:moveTo>
                  <a:pt x="0" y="1340042"/>
                </a:moveTo>
                <a:lnTo>
                  <a:pt x="0" y="0"/>
                </a:lnTo>
                <a:lnTo>
                  <a:pt x="48449" y="867"/>
                </a:lnTo>
                <a:lnTo>
                  <a:pt x="96507" y="3449"/>
                </a:lnTo>
                <a:lnTo>
                  <a:pt x="144141" y="7720"/>
                </a:lnTo>
                <a:lnTo>
                  <a:pt x="191320" y="13652"/>
                </a:lnTo>
                <a:lnTo>
                  <a:pt x="238012" y="21215"/>
                </a:lnTo>
                <a:lnTo>
                  <a:pt x="284184" y="30384"/>
                </a:lnTo>
                <a:lnTo>
                  <a:pt x="329804" y="41130"/>
                </a:lnTo>
                <a:lnTo>
                  <a:pt x="374841" y="53425"/>
                </a:lnTo>
                <a:lnTo>
                  <a:pt x="419263" y="67243"/>
                </a:lnTo>
                <a:lnTo>
                  <a:pt x="463037" y="82554"/>
                </a:lnTo>
                <a:lnTo>
                  <a:pt x="506132" y="99331"/>
                </a:lnTo>
                <a:lnTo>
                  <a:pt x="548515" y="117547"/>
                </a:lnTo>
                <a:lnTo>
                  <a:pt x="590155" y="137175"/>
                </a:lnTo>
                <a:lnTo>
                  <a:pt x="631019" y="158185"/>
                </a:lnTo>
                <a:lnTo>
                  <a:pt x="671076" y="180551"/>
                </a:lnTo>
                <a:lnTo>
                  <a:pt x="710294" y="204244"/>
                </a:lnTo>
                <a:lnTo>
                  <a:pt x="748640" y="229238"/>
                </a:lnTo>
                <a:lnTo>
                  <a:pt x="786083" y="255504"/>
                </a:lnTo>
                <a:lnTo>
                  <a:pt x="822590" y="283015"/>
                </a:lnTo>
                <a:lnTo>
                  <a:pt x="858130" y="311742"/>
                </a:lnTo>
                <a:lnTo>
                  <a:pt x="892671" y="341659"/>
                </a:lnTo>
                <a:lnTo>
                  <a:pt x="926180" y="372738"/>
                </a:lnTo>
                <a:lnTo>
                  <a:pt x="958626" y="404950"/>
                </a:lnTo>
                <a:lnTo>
                  <a:pt x="989976" y="438268"/>
                </a:lnTo>
                <a:lnTo>
                  <a:pt x="1020199" y="472665"/>
                </a:lnTo>
                <a:lnTo>
                  <a:pt x="1049263" y="508112"/>
                </a:lnTo>
                <a:lnTo>
                  <a:pt x="1077136" y="544583"/>
                </a:lnTo>
                <a:lnTo>
                  <a:pt x="1103785" y="582048"/>
                </a:lnTo>
                <a:lnTo>
                  <a:pt x="1129178" y="620482"/>
                </a:lnTo>
                <a:lnTo>
                  <a:pt x="1153285" y="659855"/>
                </a:lnTo>
                <a:lnTo>
                  <a:pt x="1176072" y="700140"/>
                </a:lnTo>
                <a:lnTo>
                  <a:pt x="1197508" y="741309"/>
                </a:lnTo>
                <a:lnTo>
                  <a:pt x="1217560" y="783336"/>
                </a:lnTo>
                <a:lnTo>
                  <a:pt x="1236197" y="826191"/>
                </a:lnTo>
                <a:lnTo>
                  <a:pt x="1253387" y="869847"/>
                </a:lnTo>
                <a:lnTo>
                  <a:pt x="1269097" y="914277"/>
                </a:lnTo>
                <a:lnTo>
                  <a:pt x="1283297" y="959453"/>
                </a:lnTo>
                <a:lnTo>
                  <a:pt x="1295953" y="1005347"/>
                </a:lnTo>
                <a:lnTo>
                  <a:pt x="1307033" y="1051932"/>
                </a:lnTo>
                <a:lnTo>
                  <a:pt x="1316507" y="1099179"/>
                </a:lnTo>
                <a:lnTo>
                  <a:pt x="1324341" y="1147061"/>
                </a:lnTo>
                <a:lnTo>
                  <a:pt x="0" y="1340042"/>
                </a:lnTo>
                <a:close/>
              </a:path>
            </a:pathLst>
          </a:custGeom>
          <a:solidFill>
            <a:srgbClr val="FBE5D6"/>
          </a:solidFill>
        </p:spPr>
        <p:txBody>
          <a:bodyPr wrap="square" lIns="0" tIns="0" rIns="0" bIns="0" rtlCol="0"/>
          <a:lstStyle/>
          <a:p>
            <a:endParaRPr sz="1662"/>
          </a:p>
        </p:txBody>
      </p:sp>
      <p:sp>
        <p:nvSpPr>
          <p:cNvPr id="11" name="object 11"/>
          <p:cNvSpPr/>
          <p:nvPr/>
        </p:nvSpPr>
        <p:spPr>
          <a:xfrm>
            <a:off x="4572769" y="1568848"/>
            <a:ext cx="1222717" cy="1237371"/>
          </a:xfrm>
          <a:custGeom>
            <a:avLst/>
            <a:gdLst/>
            <a:ahLst/>
            <a:cxnLst/>
            <a:rect l="l" t="t" r="r" b="b"/>
            <a:pathLst>
              <a:path w="1324610" h="1340485">
                <a:moveTo>
                  <a:pt x="0" y="0"/>
                </a:moveTo>
                <a:lnTo>
                  <a:pt x="48449" y="867"/>
                </a:lnTo>
                <a:lnTo>
                  <a:pt x="96507" y="3449"/>
                </a:lnTo>
                <a:lnTo>
                  <a:pt x="144141" y="7720"/>
                </a:lnTo>
                <a:lnTo>
                  <a:pt x="191320" y="13652"/>
                </a:lnTo>
                <a:lnTo>
                  <a:pt x="238012" y="21215"/>
                </a:lnTo>
                <a:lnTo>
                  <a:pt x="284184" y="30384"/>
                </a:lnTo>
                <a:lnTo>
                  <a:pt x="329804" y="41130"/>
                </a:lnTo>
                <a:lnTo>
                  <a:pt x="374841" y="53425"/>
                </a:lnTo>
                <a:lnTo>
                  <a:pt x="419263" y="67243"/>
                </a:lnTo>
                <a:lnTo>
                  <a:pt x="463037" y="82554"/>
                </a:lnTo>
                <a:lnTo>
                  <a:pt x="506132" y="99331"/>
                </a:lnTo>
                <a:lnTo>
                  <a:pt x="548515" y="117547"/>
                </a:lnTo>
                <a:lnTo>
                  <a:pt x="590155" y="137175"/>
                </a:lnTo>
                <a:lnTo>
                  <a:pt x="631019" y="158185"/>
                </a:lnTo>
                <a:lnTo>
                  <a:pt x="671076" y="180551"/>
                </a:lnTo>
                <a:lnTo>
                  <a:pt x="710294" y="204244"/>
                </a:lnTo>
                <a:lnTo>
                  <a:pt x="748640" y="229238"/>
                </a:lnTo>
                <a:lnTo>
                  <a:pt x="786083" y="255504"/>
                </a:lnTo>
                <a:lnTo>
                  <a:pt x="822590" y="283015"/>
                </a:lnTo>
                <a:lnTo>
                  <a:pt x="858130" y="311742"/>
                </a:lnTo>
                <a:lnTo>
                  <a:pt x="892671" y="341659"/>
                </a:lnTo>
                <a:lnTo>
                  <a:pt x="926180" y="372738"/>
                </a:lnTo>
                <a:lnTo>
                  <a:pt x="958626" y="404950"/>
                </a:lnTo>
                <a:lnTo>
                  <a:pt x="989976" y="438268"/>
                </a:lnTo>
                <a:lnTo>
                  <a:pt x="1020199" y="472665"/>
                </a:lnTo>
                <a:lnTo>
                  <a:pt x="1049263" y="508112"/>
                </a:lnTo>
                <a:lnTo>
                  <a:pt x="1077136" y="544583"/>
                </a:lnTo>
                <a:lnTo>
                  <a:pt x="1103785" y="582048"/>
                </a:lnTo>
                <a:lnTo>
                  <a:pt x="1129178" y="620482"/>
                </a:lnTo>
                <a:lnTo>
                  <a:pt x="1153285" y="659855"/>
                </a:lnTo>
                <a:lnTo>
                  <a:pt x="1176072" y="700140"/>
                </a:lnTo>
                <a:lnTo>
                  <a:pt x="1197508" y="741309"/>
                </a:lnTo>
                <a:lnTo>
                  <a:pt x="1217560" y="783336"/>
                </a:lnTo>
                <a:lnTo>
                  <a:pt x="1236197" y="826191"/>
                </a:lnTo>
                <a:lnTo>
                  <a:pt x="1253387" y="869847"/>
                </a:lnTo>
                <a:lnTo>
                  <a:pt x="1269097" y="914277"/>
                </a:lnTo>
                <a:lnTo>
                  <a:pt x="1283297" y="959453"/>
                </a:lnTo>
                <a:lnTo>
                  <a:pt x="1295953" y="1005347"/>
                </a:lnTo>
                <a:lnTo>
                  <a:pt x="1307033" y="1051932"/>
                </a:lnTo>
                <a:lnTo>
                  <a:pt x="1316507" y="1099179"/>
                </a:lnTo>
                <a:lnTo>
                  <a:pt x="1324341" y="1147061"/>
                </a:lnTo>
                <a:lnTo>
                  <a:pt x="0" y="1340042"/>
                </a:lnTo>
                <a:lnTo>
                  <a:pt x="0" y="0"/>
                </a:lnTo>
                <a:close/>
              </a:path>
            </a:pathLst>
          </a:custGeom>
          <a:ln w="35619">
            <a:solidFill>
              <a:srgbClr val="FF0000"/>
            </a:solidFill>
          </a:ln>
        </p:spPr>
        <p:txBody>
          <a:bodyPr wrap="square" lIns="0" tIns="0" rIns="0" bIns="0" rtlCol="0"/>
          <a:lstStyle/>
          <a:p>
            <a:endParaRPr sz="1662"/>
          </a:p>
        </p:txBody>
      </p:sp>
      <p:sp>
        <p:nvSpPr>
          <p:cNvPr id="12" name="object 12"/>
          <p:cNvSpPr/>
          <p:nvPr/>
        </p:nvSpPr>
        <p:spPr>
          <a:xfrm>
            <a:off x="3337269" y="1568847"/>
            <a:ext cx="2471225" cy="2474155"/>
          </a:xfrm>
          <a:custGeom>
            <a:avLst/>
            <a:gdLst/>
            <a:ahLst/>
            <a:cxnLst/>
            <a:rect l="l" t="t" r="r" b="b"/>
            <a:pathLst>
              <a:path w="2677160" h="2680335">
                <a:moveTo>
                  <a:pt x="1341903" y="2680231"/>
                </a:moveTo>
                <a:lnTo>
                  <a:pt x="1295195" y="2679593"/>
                </a:lnTo>
                <a:lnTo>
                  <a:pt x="1248795" y="2677333"/>
                </a:lnTo>
                <a:lnTo>
                  <a:pt x="1202735" y="2673477"/>
                </a:lnTo>
                <a:lnTo>
                  <a:pt x="1157048" y="2668048"/>
                </a:lnTo>
                <a:lnTo>
                  <a:pt x="1111766" y="2661070"/>
                </a:lnTo>
                <a:lnTo>
                  <a:pt x="1066921" y="2652567"/>
                </a:lnTo>
                <a:lnTo>
                  <a:pt x="1022545" y="2642563"/>
                </a:lnTo>
                <a:lnTo>
                  <a:pt x="978669" y="2631081"/>
                </a:lnTo>
                <a:lnTo>
                  <a:pt x="935327" y="2618147"/>
                </a:lnTo>
                <a:lnTo>
                  <a:pt x="892550" y="2603784"/>
                </a:lnTo>
                <a:lnTo>
                  <a:pt x="850370" y="2588016"/>
                </a:lnTo>
                <a:lnTo>
                  <a:pt x="808819" y="2570866"/>
                </a:lnTo>
                <a:lnTo>
                  <a:pt x="767930" y="2552359"/>
                </a:lnTo>
                <a:lnTo>
                  <a:pt x="727735" y="2532519"/>
                </a:lnTo>
                <a:lnTo>
                  <a:pt x="688265" y="2511370"/>
                </a:lnTo>
                <a:lnTo>
                  <a:pt x="649553" y="2488935"/>
                </a:lnTo>
                <a:lnTo>
                  <a:pt x="611630" y="2465239"/>
                </a:lnTo>
                <a:lnTo>
                  <a:pt x="574530" y="2440306"/>
                </a:lnTo>
                <a:lnTo>
                  <a:pt x="538283" y="2414159"/>
                </a:lnTo>
                <a:lnTo>
                  <a:pt x="502923" y="2386823"/>
                </a:lnTo>
                <a:lnTo>
                  <a:pt x="468480" y="2358322"/>
                </a:lnTo>
                <a:lnTo>
                  <a:pt x="434988" y="2328678"/>
                </a:lnTo>
                <a:lnTo>
                  <a:pt x="402478" y="2297918"/>
                </a:lnTo>
                <a:lnTo>
                  <a:pt x="370983" y="2266064"/>
                </a:lnTo>
                <a:lnTo>
                  <a:pt x="340534" y="2233140"/>
                </a:lnTo>
                <a:lnTo>
                  <a:pt x="311164" y="2199170"/>
                </a:lnTo>
                <a:lnTo>
                  <a:pt x="282904" y="2164179"/>
                </a:lnTo>
                <a:lnTo>
                  <a:pt x="255788" y="2128191"/>
                </a:lnTo>
                <a:lnTo>
                  <a:pt x="229846" y="2091228"/>
                </a:lnTo>
                <a:lnTo>
                  <a:pt x="205111" y="2053316"/>
                </a:lnTo>
                <a:lnTo>
                  <a:pt x="181615" y="2014478"/>
                </a:lnTo>
                <a:lnTo>
                  <a:pt x="159390" y="1974738"/>
                </a:lnTo>
                <a:lnTo>
                  <a:pt x="138469" y="1934120"/>
                </a:lnTo>
                <a:lnTo>
                  <a:pt x="118882" y="1892649"/>
                </a:lnTo>
                <a:lnTo>
                  <a:pt x="100664" y="1850347"/>
                </a:lnTo>
                <a:lnTo>
                  <a:pt x="83844" y="1807240"/>
                </a:lnTo>
                <a:lnTo>
                  <a:pt x="68457" y="1763350"/>
                </a:lnTo>
                <a:lnTo>
                  <a:pt x="54532" y="1718703"/>
                </a:lnTo>
                <a:lnTo>
                  <a:pt x="42104" y="1673321"/>
                </a:lnTo>
                <a:lnTo>
                  <a:pt x="31204" y="1627230"/>
                </a:lnTo>
                <a:lnTo>
                  <a:pt x="21863" y="1580452"/>
                </a:lnTo>
                <a:lnTo>
                  <a:pt x="14115" y="1533012"/>
                </a:lnTo>
                <a:lnTo>
                  <a:pt x="8038" y="1485328"/>
                </a:lnTo>
                <a:lnTo>
                  <a:pt x="3676" y="1437825"/>
                </a:lnTo>
                <a:lnTo>
                  <a:pt x="1004" y="1390535"/>
                </a:lnTo>
                <a:lnTo>
                  <a:pt x="0" y="1343488"/>
                </a:lnTo>
                <a:lnTo>
                  <a:pt x="637" y="1296719"/>
                </a:lnTo>
                <a:lnTo>
                  <a:pt x="2894" y="1250259"/>
                </a:lnTo>
                <a:lnTo>
                  <a:pt x="6745" y="1204139"/>
                </a:lnTo>
                <a:lnTo>
                  <a:pt x="12167" y="1158393"/>
                </a:lnTo>
                <a:lnTo>
                  <a:pt x="19136" y="1113051"/>
                </a:lnTo>
                <a:lnTo>
                  <a:pt x="27628" y="1068148"/>
                </a:lnTo>
                <a:lnTo>
                  <a:pt x="37619" y="1023713"/>
                </a:lnTo>
                <a:lnTo>
                  <a:pt x="49085" y="979781"/>
                </a:lnTo>
                <a:lnTo>
                  <a:pt x="62003" y="936382"/>
                </a:lnTo>
                <a:lnTo>
                  <a:pt x="76347" y="893549"/>
                </a:lnTo>
                <a:lnTo>
                  <a:pt x="92095" y="851314"/>
                </a:lnTo>
                <a:lnTo>
                  <a:pt x="109222" y="809709"/>
                </a:lnTo>
                <a:lnTo>
                  <a:pt x="127705" y="768767"/>
                </a:lnTo>
                <a:lnTo>
                  <a:pt x="147519" y="728519"/>
                </a:lnTo>
                <a:lnTo>
                  <a:pt x="168641" y="688998"/>
                </a:lnTo>
                <a:lnTo>
                  <a:pt x="191046" y="650235"/>
                </a:lnTo>
                <a:lnTo>
                  <a:pt x="214711" y="612263"/>
                </a:lnTo>
                <a:lnTo>
                  <a:pt x="239612" y="575114"/>
                </a:lnTo>
                <a:lnTo>
                  <a:pt x="265725" y="538820"/>
                </a:lnTo>
                <a:lnTo>
                  <a:pt x="293025" y="503414"/>
                </a:lnTo>
                <a:lnTo>
                  <a:pt x="321490" y="468926"/>
                </a:lnTo>
                <a:lnTo>
                  <a:pt x="351094" y="435390"/>
                </a:lnTo>
                <a:lnTo>
                  <a:pt x="381815" y="402838"/>
                </a:lnTo>
                <a:lnTo>
                  <a:pt x="413628" y="371302"/>
                </a:lnTo>
                <a:lnTo>
                  <a:pt x="446508" y="340813"/>
                </a:lnTo>
                <a:lnTo>
                  <a:pt x="480434" y="311405"/>
                </a:lnTo>
                <a:lnTo>
                  <a:pt x="515379" y="283108"/>
                </a:lnTo>
                <a:lnTo>
                  <a:pt x="551321" y="255956"/>
                </a:lnTo>
                <a:lnTo>
                  <a:pt x="588235" y="229980"/>
                </a:lnTo>
                <a:lnTo>
                  <a:pt x="626098" y="205213"/>
                </a:lnTo>
                <a:lnTo>
                  <a:pt x="664885" y="181687"/>
                </a:lnTo>
                <a:lnTo>
                  <a:pt x="704574" y="159433"/>
                </a:lnTo>
                <a:lnTo>
                  <a:pt x="745138" y="138484"/>
                </a:lnTo>
                <a:lnTo>
                  <a:pt x="786556" y="118872"/>
                </a:lnTo>
                <a:lnTo>
                  <a:pt x="828802" y="100630"/>
                </a:lnTo>
                <a:lnTo>
                  <a:pt x="871854" y="83788"/>
                </a:lnTo>
                <a:lnTo>
                  <a:pt x="915686" y="68381"/>
                </a:lnTo>
                <a:lnTo>
                  <a:pt x="960275" y="54438"/>
                </a:lnTo>
                <a:lnTo>
                  <a:pt x="1005598" y="41994"/>
                </a:lnTo>
                <a:lnTo>
                  <a:pt x="1051629" y="31079"/>
                </a:lnTo>
                <a:lnTo>
                  <a:pt x="1098346" y="21726"/>
                </a:lnTo>
                <a:lnTo>
                  <a:pt x="1145724" y="13968"/>
                </a:lnTo>
                <a:lnTo>
                  <a:pt x="1193693" y="7862"/>
                </a:lnTo>
                <a:lnTo>
                  <a:pt x="1241836" y="3496"/>
                </a:lnTo>
                <a:lnTo>
                  <a:pt x="1290104" y="874"/>
                </a:lnTo>
                <a:lnTo>
                  <a:pt x="1338452" y="0"/>
                </a:lnTo>
                <a:lnTo>
                  <a:pt x="1338452" y="1340034"/>
                </a:lnTo>
                <a:lnTo>
                  <a:pt x="2676857" y="1340034"/>
                </a:lnTo>
                <a:lnTo>
                  <a:pt x="2676266" y="1383346"/>
                </a:lnTo>
                <a:lnTo>
                  <a:pt x="2674010" y="1429807"/>
                </a:lnTo>
                <a:lnTo>
                  <a:pt x="2670159" y="1475926"/>
                </a:lnTo>
                <a:lnTo>
                  <a:pt x="2664737" y="1521673"/>
                </a:lnTo>
                <a:lnTo>
                  <a:pt x="2657768" y="1567014"/>
                </a:lnTo>
                <a:lnTo>
                  <a:pt x="2649276" y="1611918"/>
                </a:lnTo>
                <a:lnTo>
                  <a:pt x="2639285" y="1656352"/>
                </a:lnTo>
                <a:lnTo>
                  <a:pt x="2627818" y="1700285"/>
                </a:lnTo>
                <a:lnTo>
                  <a:pt x="2614901" y="1743683"/>
                </a:lnTo>
                <a:lnTo>
                  <a:pt x="2600556" y="1786516"/>
                </a:lnTo>
                <a:lnTo>
                  <a:pt x="2584809" y="1828751"/>
                </a:lnTo>
                <a:lnTo>
                  <a:pt x="2567681" y="1870356"/>
                </a:lnTo>
                <a:lnTo>
                  <a:pt x="2549199" y="1911298"/>
                </a:lnTo>
                <a:lnTo>
                  <a:pt x="2529384" y="1951546"/>
                </a:lnTo>
                <a:lnTo>
                  <a:pt x="2508263" y="1991068"/>
                </a:lnTo>
                <a:lnTo>
                  <a:pt x="2485857" y="2029831"/>
                </a:lnTo>
                <a:lnTo>
                  <a:pt x="2462192" y="2067802"/>
                </a:lnTo>
                <a:lnTo>
                  <a:pt x="2437291" y="2104951"/>
                </a:lnTo>
                <a:lnTo>
                  <a:pt x="2411179" y="2141245"/>
                </a:lnTo>
                <a:lnTo>
                  <a:pt x="2383878" y="2176652"/>
                </a:lnTo>
                <a:lnTo>
                  <a:pt x="2355414" y="2211139"/>
                </a:lnTo>
                <a:lnTo>
                  <a:pt x="2325809" y="2244675"/>
                </a:lnTo>
                <a:lnTo>
                  <a:pt x="2295089" y="2277227"/>
                </a:lnTo>
                <a:lnTo>
                  <a:pt x="2263276" y="2308764"/>
                </a:lnTo>
                <a:lnTo>
                  <a:pt x="2230395" y="2339252"/>
                </a:lnTo>
                <a:lnTo>
                  <a:pt x="2196470" y="2368661"/>
                </a:lnTo>
                <a:lnTo>
                  <a:pt x="2161525" y="2396957"/>
                </a:lnTo>
                <a:lnTo>
                  <a:pt x="2125583" y="2424109"/>
                </a:lnTo>
                <a:lnTo>
                  <a:pt x="2088668" y="2450085"/>
                </a:lnTo>
                <a:lnTo>
                  <a:pt x="2050806" y="2474852"/>
                </a:lnTo>
                <a:lnTo>
                  <a:pt x="2012018" y="2498379"/>
                </a:lnTo>
                <a:lnTo>
                  <a:pt x="1972330" y="2520633"/>
                </a:lnTo>
                <a:lnTo>
                  <a:pt x="1931765" y="2541581"/>
                </a:lnTo>
                <a:lnTo>
                  <a:pt x="1890348" y="2561193"/>
                </a:lnTo>
                <a:lnTo>
                  <a:pt x="1848101" y="2579436"/>
                </a:lnTo>
                <a:lnTo>
                  <a:pt x="1805050" y="2596277"/>
                </a:lnTo>
                <a:lnTo>
                  <a:pt x="1761218" y="2611685"/>
                </a:lnTo>
                <a:lnTo>
                  <a:pt x="1716628" y="2625627"/>
                </a:lnTo>
                <a:lnTo>
                  <a:pt x="1671306" y="2638071"/>
                </a:lnTo>
                <a:lnTo>
                  <a:pt x="1625274" y="2648986"/>
                </a:lnTo>
                <a:lnTo>
                  <a:pt x="1578558" y="2658339"/>
                </a:lnTo>
                <a:lnTo>
                  <a:pt x="1531180" y="2666097"/>
                </a:lnTo>
                <a:lnTo>
                  <a:pt x="1483558" y="2672182"/>
                </a:lnTo>
                <a:lnTo>
                  <a:pt x="1436117" y="2676550"/>
                </a:lnTo>
                <a:lnTo>
                  <a:pt x="1388888" y="2679225"/>
                </a:lnTo>
                <a:lnTo>
                  <a:pt x="1341903" y="2680231"/>
                </a:lnTo>
                <a:close/>
              </a:path>
              <a:path w="2677160" h="2680335">
                <a:moveTo>
                  <a:pt x="2676857" y="1340034"/>
                </a:moveTo>
                <a:lnTo>
                  <a:pt x="1338452" y="1340034"/>
                </a:lnTo>
                <a:lnTo>
                  <a:pt x="2662789" y="1147053"/>
                </a:lnTo>
                <a:lnTo>
                  <a:pt x="2668866" y="1194737"/>
                </a:lnTo>
                <a:lnTo>
                  <a:pt x="2673228" y="1242240"/>
                </a:lnTo>
                <a:lnTo>
                  <a:pt x="2675899" y="1289531"/>
                </a:lnTo>
                <a:lnTo>
                  <a:pt x="2676904" y="1336577"/>
                </a:lnTo>
                <a:lnTo>
                  <a:pt x="2676857" y="1340034"/>
                </a:lnTo>
                <a:close/>
              </a:path>
            </a:pathLst>
          </a:custGeom>
          <a:solidFill>
            <a:srgbClr val="BDD7EE"/>
          </a:solidFill>
        </p:spPr>
        <p:txBody>
          <a:bodyPr wrap="square" lIns="0" tIns="0" rIns="0" bIns="0" rtlCol="0"/>
          <a:lstStyle/>
          <a:p>
            <a:endParaRPr sz="1662"/>
          </a:p>
        </p:txBody>
      </p:sp>
      <p:sp>
        <p:nvSpPr>
          <p:cNvPr id="13" name="object 13"/>
          <p:cNvSpPr/>
          <p:nvPr/>
        </p:nvSpPr>
        <p:spPr>
          <a:xfrm>
            <a:off x="3337269" y="1568847"/>
            <a:ext cx="2471225" cy="2474155"/>
          </a:xfrm>
          <a:custGeom>
            <a:avLst/>
            <a:gdLst/>
            <a:ahLst/>
            <a:cxnLst/>
            <a:rect l="l" t="t" r="r" b="b"/>
            <a:pathLst>
              <a:path w="2677160" h="2680335">
                <a:moveTo>
                  <a:pt x="2662789" y="1147053"/>
                </a:moveTo>
                <a:lnTo>
                  <a:pt x="2668866" y="1194737"/>
                </a:lnTo>
                <a:lnTo>
                  <a:pt x="2673228" y="1242240"/>
                </a:lnTo>
                <a:lnTo>
                  <a:pt x="2675899" y="1289531"/>
                </a:lnTo>
                <a:lnTo>
                  <a:pt x="2676904" y="1336577"/>
                </a:lnTo>
                <a:lnTo>
                  <a:pt x="2676266" y="1383346"/>
                </a:lnTo>
                <a:lnTo>
                  <a:pt x="2674010" y="1429807"/>
                </a:lnTo>
                <a:lnTo>
                  <a:pt x="2670159" y="1475926"/>
                </a:lnTo>
                <a:lnTo>
                  <a:pt x="2664737" y="1521673"/>
                </a:lnTo>
                <a:lnTo>
                  <a:pt x="2657768" y="1567014"/>
                </a:lnTo>
                <a:lnTo>
                  <a:pt x="2649276" y="1611918"/>
                </a:lnTo>
                <a:lnTo>
                  <a:pt x="2639284" y="1656352"/>
                </a:lnTo>
                <a:lnTo>
                  <a:pt x="2627818" y="1700285"/>
                </a:lnTo>
                <a:lnTo>
                  <a:pt x="2614901" y="1743683"/>
                </a:lnTo>
                <a:lnTo>
                  <a:pt x="2600556" y="1786516"/>
                </a:lnTo>
                <a:lnTo>
                  <a:pt x="2584808" y="1828751"/>
                </a:lnTo>
                <a:lnTo>
                  <a:pt x="2567681" y="1870356"/>
                </a:lnTo>
                <a:lnTo>
                  <a:pt x="2549198" y="1911298"/>
                </a:lnTo>
                <a:lnTo>
                  <a:pt x="2529384" y="1951546"/>
                </a:lnTo>
                <a:lnTo>
                  <a:pt x="2508263" y="1991068"/>
                </a:lnTo>
                <a:lnTo>
                  <a:pt x="2485857" y="2029831"/>
                </a:lnTo>
                <a:lnTo>
                  <a:pt x="2462192" y="2067802"/>
                </a:lnTo>
                <a:lnTo>
                  <a:pt x="2437291" y="2104951"/>
                </a:lnTo>
                <a:lnTo>
                  <a:pt x="2411179" y="2141245"/>
                </a:lnTo>
                <a:lnTo>
                  <a:pt x="2383878" y="2176652"/>
                </a:lnTo>
                <a:lnTo>
                  <a:pt x="2355414" y="2211139"/>
                </a:lnTo>
                <a:lnTo>
                  <a:pt x="2325809" y="2244675"/>
                </a:lnTo>
                <a:lnTo>
                  <a:pt x="2295089" y="2277227"/>
                </a:lnTo>
                <a:lnTo>
                  <a:pt x="2263276" y="2308764"/>
                </a:lnTo>
                <a:lnTo>
                  <a:pt x="2230395" y="2339252"/>
                </a:lnTo>
                <a:lnTo>
                  <a:pt x="2196470" y="2368661"/>
                </a:lnTo>
                <a:lnTo>
                  <a:pt x="2161524" y="2396957"/>
                </a:lnTo>
                <a:lnTo>
                  <a:pt x="2125583" y="2424109"/>
                </a:lnTo>
                <a:lnTo>
                  <a:pt x="2088668" y="2450085"/>
                </a:lnTo>
                <a:lnTo>
                  <a:pt x="2050805" y="2474852"/>
                </a:lnTo>
                <a:lnTo>
                  <a:pt x="2012018" y="2498379"/>
                </a:lnTo>
                <a:lnTo>
                  <a:pt x="1972330" y="2520632"/>
                </a:lnTo>
                <a:lnTo>
                  <a:pt x="1931765" y="2541581"/>
                </a:lnTo>
                <a:lnTo>
                  <a:pt x="1890348" y="2561193"/>
                </a:lnTo>
                <a:lnTo>
                  <a:pt x="1848101" y="2579436"/>
                </a:lnTo>
                <a:lnTo>
                  <a:pt x="1805050" y="2596277"/>
                </a:lnTo>
                <a:lnTo>
                  <a:pt x="1761218" y="2611685"/>
                </a:lnTo>
                <a:lnTo>
                  <a:pt x="1716628" y="2625627"/>
                </a:lnTo>
                <a:lnTo>
                  <a:pt x="1671306" y="2638071"/>
                </a:lnTo>
                <a:lnTo>
                  <a:pt x="1625274" y="2648986"/>
                </a:lnTo>
                <a:lnTo>
                  <a:pt x="1578558" y="2658339"/>
                </a:lnTo>
                <a:lnTo>
                  <a:pt x="1531180" y="2666097"/>
                </a:lnTo>
                <a:lnTo>
                  <a:pt x="1483558" y="2672182"/>
                </a:lnTo>
                <a:lnTo>
                  <a:pt x="1436117" y="2676550"/>
                </a:lnTo>
                <a:lnTo>
                  <a:pt x="1388888" y="2679225"/>
                </a:lnTo>
                <a:lnTo>
                  <a:pt x="1341903" y="2680231"/>
                </a:lnTo>
                <a:lnTo>
                  <a:pt x="1295195" y="2679593"/>
                </a:lnTo>
                <a:lnTo>
                  <a:pt x="1248795" y="2677333"/>
                </a:lnTo>
                <a:lnTo>
                  <a:pt x="1202735" y="2673477"/>
                </a:lnTo>
                <a:lnTo>
                  <a:pt x="1157048" y="2668048"/>
                </a:lnTo>
                <a:lnTo>
                  <a:pt x="1111766" y="2661070"/>
                </a:lnTo>
                <a:lnTo>
                  <a:pt x="1066921" y="2652567"/>
                </a:lnTo>
                <a:lnTo>
                  <a:pt x="1022545" y="2642563"/>
                </a:lnTo>
                <a:lnTo>
                  <a:pt x="978669" y="2631081"/>
                </a:lnTo>
                <a:lnTo>
                  <a:pt x="935327" y="2618147"/>
                </a:lnTo>
                <a:lnTo>
                  <a:pt x="892550" y="2603784"/>
                </a:lnTo>
                <a:lnTo>
                  <a:pt x="850370" y="2588015"/>
                </a:lnTo>
                <a:lnTo>
                  <a:pt x="808819" y="2570866"/>
                </a:lnTo>
                <a:lnTo>
                  <a:pt x="767930" y="2552359"/>
                </a:lnTo>
                <a:lnTo>
                  <a:pt x="727735" y="2532519"/>
                </a:lnTo>
                <a:lnTo>
                  <a:pt x="688265" y="2511370"/>
                </a:lnTo>
                <a:lnTo>
                  <a:pt x="649553" y="2488935"/>
                </a:lnTo>
                <a:lnTo>
                  <a:pt x="611630" y="2465239"/>
                </a:lnTo>
                <a:lnTo>
                  <a:pt x="574530" y="2440306"/>
                </a:lnTo>
                <a:lnTo>
                  <a:pt x="538283" y="2414159"/>
                </a:lnTo>
                <a:lnTo>
                  <a:pt x="502923" y="2386823"/>
                </a:lnTo>
                <a:lnTo>
                  <a:pt x="468480" y="2358322"/>
                </a:lnTo>
                <a:lnTo>
                  <a:pt x="434988" y="2328678"/>
                </a:lnTo>
                <a:lnTo>
                  <a:pt x="402478" y="2297918"/>
                </a:lnTo>
                <a:lnTo>
                  <a:pt x="370983" y="2266064"/>
                </a:lnTo>
                <a:lnTo>
                  <a:pt x="340534" y="2233140"/>
                </a:lnTo>
                <a:lnTo>
                  <a:pt x="311164" y="2199170"/>
                </a:lnTo>
                <a:lnTo>
                  <a:pt x="282904" y="2164179"/>
                </a:lnTo>
                <a:lnTo>
                  <a:pt x="255788" y="2128191"/>
                </a:lnTo>
                <a:lnTo>
                  <a:pt x="229846" y="2091228"/>
                </a:lnTo>
                <a:lnTo>
                  <a:pt x="205111" y="2053316"/>
                </a:lnTo>
                <a:lnTo>
                  <a:pt x="181615" y="2014478"/>
                </a:lnTo>
                <a:lnTo>
                  <a:pt x="159390" y="1974738"/>
                </a:lnTo>
                <a:lnTo>
                  <a:pt x="138469" y="1934120"/>
                </a:lnTo>
                <a:lnTo>
                  <a:pt x="118882" y="1892649"/>
                </a:lnTo>
                <a:lnTo>
                  <a:pt x="100664" y="1850347"/>
                </a:lnTo>
                <a:lnTo>
                  <a:pt x="83844" y="1807240"/>
                </a:lnTo>
                <a:lnTo>
                  <a:pt x="68457" y="1763350"/>
                </a:lnTo>
                <a:lnTo>
                  <a:pt x="54532" y="1718703"/>
                </a:lnTo>
                <a:lnTo>
                  <a:pt x="42104" y="1673321"/>
                </a:lnTo>
                <a:lnTo>
                  <a:pt x="31204" y="1627230"/>
                </a:lnTo>
                <a:lnTo>
                  <a:pt x="21863" y="1580452"/>
                </a:lnTo>
                <a:lnTo>
                  <a:pt x="14115" y="1533012"/>
                </a:lnTo>
                <a:lnTo>
                  <a:pt x="8038" y="1485328"/>
                </a:lnTo>
                <a:lnTo>
                  <a:pt x="3676" y="1437825"/>
                </a:lnTo>
                <a:lnTo>
                  <a:pt x="1004" y="1390535"/>
                </a:lnTo>
                <a:lnTo>
                  <a:pt x="0" y="1343488"/>
                </a:lnTo>
                <a:lnTo>
                  <a:pt x="637" y="1296719"/>
                </a:lnTo>
                <a:lnTo>
                  <a:pt x="2894" y="1250259"/>
                </a:lnTo>
                <a:lnTo>
                  <a:pt x="6745" y="1204139"/>
                </a:lnTo>
                <a:lnTo>
                  <a:pt x="12167" y="1158393"/>
                </a:lnTo>
                <a:lnTo>
                  <a:pt x="19136" y="1113051"/>
                </a:lnTo>
                <a:lnTo>
                  <a:pt x="27628" y="1068148"/>
                </a:lnTo>
                <a:lnTo>
                  <a:pt x="37619" y="1023713"/>
                </a:lnTo>
                <a:lnTo>
                  <a:pt x="49085" y="979781"/>
                </a:lnTo>
                <a:lnTo>
                  <a:pt x="62003" y="936382"/>
                </a:lnTo>
                <a:lnTo>
                  <a:pt x="76347" y="893549"/>
                </a:lnTo>
                <a:lnTo>
                  <a:pt x="92095" y="851314"/>
                </a:lnTo>
                <a:lnTo>
                  <a:pt x="109222" y="809709"/>
                </a:lnTo>
                <a:lnTo>
                  <a:pt x="127705" y="768767"/>
                </a:lnTo>
                <a:lnTo>
                  <a:pt x="147519" y="728519"/>
                </a:lnTo>
                <a:lnTo>
                  <a:pt x="168641" y="688998"/>
                </a:lnTo>
                <a:lnTo>
                  <a:pt x="191046" y="650235"/>
                </a:lnTo>
                <a:lnTo>
                  <a:pt x="214711" y="612263"/>
                </a:lnTo>
                <a:lnTo>
                  <a:pt x="239612" y="575114"/>
                </a:lnTo>
                <a:lnTo>
                  <a:pt x="265725" y="538820"/>
                </a:lnTo>
                <a:lnTo>
                  <a:pt x="293025" y="503414"/>
                </a:lnTo>
                <a:lnTo>
                  <a:pt x="321490" y="468926"/>
                </a:lnTo>
                <a:lnTo>
                  <a:pt x="351094" y="435390"/>
                </a:lnTo>
                <a:lnTo>
                  <a:pt x="381815" y="402838"/>
                </a:lnTo>
                <a:lnTo>
                  <a:pt x="413628" y="371302"/>
                </a:lnTo>
                <a:lnTo>
                  <a:pt x="446508" y="340813"/>
                </a:lnTo>
                <a:lnTo>
                  <a:pt x="480434" y="311405"/>
                </a:lnTo>
                <a:lnTo>
                  <a:pt x="515379" y="283108"/>
                </a:lnTo>
                <a:lnTo>
                  <a:pt x="551321" y="255956"/>
                </a:lnTo>
                <a:lnTo>
                  <a:pt x="588235" y="229980"/>
                </a:lnTo>
                <a:lnTo>
                  <a:pt x="626098" y="205213"/>
                </a:lnTo>
                <a:lnTo>
                  <a:pt x="664885" y="181687"/>
                </a:lnTo>
                <a:lnTo>
                  <a:pt x="704574" y="159433"/>
                </a:lnTo>
                <a:lnTo>
                  <a:pt x="745138" y="138484"/>
                </a:lnTo>
                <a:lnTo>
                  <a:pt x="786556" y="118872"/>
                </a:lnTo>
                <a:lnTo>
                  <a:pt x="828802" y="100630"/>
                </a:lnTo>
                <a:lnTo>
                  <a:pt x="871854" y="83788"/>
                </a:lnTo>
                <a:lnTo>
                  <a:pt x="915686" y="68381"/>
                </a:lnTo>
                <a:lnTo>
                  <a:pt x="960275" y="54438"/>
                </a:lnTo>
                <a:lnTo>
                  <a:pt x="1005597" y="41994"/>
                </a:lnTo>
                <a:lnTo>
                  <a:pt x="1051629" y="31079"/>
                </a:lnTo>
                <a:lnTo>
                  <a:pt x="1098346" y="21726"/>
                </a:lnTo>
                <a:lnTo>
                  <a:pt x="1145724" y="13968"/>
                </a:lnTo>
                <a:lnTo>
                  <a:pt x="1193693" y="7862"/>
                </a:lnTo>
                <a:lnTo>
                  <a:pt x="1241836" y="3496"/>
                </a:lnTo>
                <a:lnTo>
                  <a:pt x="1290104" y="874"/>
                </a:lnTo>
                <a:lnTo>
                  <a:pt x="1338452" y="0"/>
                </a:lnTo>
                <a:lnTo>
                  <a:pt x="1338452" y="1340033"/>
                </a:lnTo>
                <a:lnTo>
                  <a:pt x="2662789" y="1147053"/>
                </a:lnTo>
                <a:close/>
              </a:path>
            </a:pathLst>
          </a:custGeom>
          <a:ln w="35620">
            <a:solidFill>
              <a:srgbClr val="2F5597"/>
            </a:solidFill>
          </a:ln>
        </p:spPr>
        <p:txBody>
          <a:bodyPr wrap="square" lIns="0" tIns="0" rIns="0" bIns="0" rtlCol="0"/>
          <a:lstStyle/>
          <a:p>
            <a:endParaRPr sz="1662"/>
          </a:p>
        </p:txBody>
      </p:sp>
      <p:sp>
        <p:nvSpPr>
          <p:cNvPr id="14" name="object 14"/>
          <p:cNvSpPr/>
          <p:nvPr/>
        </p:nvSpPr>
        <p:spPr>
          <a:xfrm>
            <a:off x="4582323" y="1562471"/>
            <a:ext cx="0" cy="1253197"/>
          </a:xfrm>
          <a:custGeom>
            <a:avLst/>
            <a:gdLst/>
            <a:ahLst/>
            <a:cxnLst/>
            <a:rect l="l" t="t" r="r" b="b"/>
            <a:pathLst>
              <a:path h="1357630">
                <a:moveTo>
                  <a:pt x="0" y="0"/>
                </a:moveTo>
                <a:lnTo>
                  <a:pt x="1" y="1357293"/>
                </a:lnTo>
              </a:path>
            </a:pathLst>
          </a:custGeom>
          <a:ln w="35597">
            <a:solidFill>
              <a:srgbClr val="FF0000"/>
            </a:solidFill>
          </a:ln>
        </p:spPr>
        <p:txBody>
          <a:bodyPr wrap="square" lIns="0" tIns="0" rIns="0" bIns="0" rtlCol="0"/>
          <a:lstStyle/>
          <a:p>
            <a:endParaRPr sz="1662"/>
          </a:p>
        </p:txBody>
      </p:sp>
      <p:sp>
        <p:nvSpPr>
          <p:cNvPr id="15" name="object 15"/>
          <p:cNvSpPr/>
          <p:nvPr/>
        </p:nvSpPr>
        <p:spPr>
          <a:xfrm>
            <a:off x="4563214" y="2614523"/>
            <a:ext cx="1242060" cy="182294"/>
          </a:xfrm>
          <a:custGeom>
            <a:avLst/>
            <a:gdLst/>
            <a:ahLst/>
            <a:cxnLst/>
            <a:rect l="l" t="t" r="r" b="b"/>
            <a:pathLst>
              <a:path w="1345564" h="197485">
                <a:moveTo>
                  <a:pt x="1345196" y="0"/>
                </a:moveTo>
                <a:lnTo>
                  <a:pt x="0" y="196859"/>
                </a:lnTo>
              </a:path>
            </a:pathLst>
          </a:custGeom>
          <a:ln w="35642">
            <a:solidFill>
              <a:srgbClr val="FF0000"/>
            </a:solidFill>
          </a:ln>
        </p:spPr>
        <p:txBody>
          <a:bodyPr wrap="square" lIns="0" tIns="0" rIns="0" bIns="0" rtlCol="0"/>
          <a:lstStyle/>
          <a:p>
            <a:endParaRPr sz="1662"/>
          </a:p>
        </p:txBody>
      </p:sp>
      <p:sp>
        <p:nvSpPr>
          <p:cNvPr id="16" name="object 16"/>
          <p:cNvSpPr txBox="1">
            <a:spLocks noGrp="1"/>
          </p:cNvSpPr>
          <p:nvPr>
            <p:ph type="title"/>
          </p:nvPr>
        </p:nvSpPr>
        <p:spPr>
          <a:xfrm>
            <a:off x="124384" y="327452"/>
            <a:ext cx="7039904" cy="381169"/>
          </a:xfrm>
          <a:prstGeom prst="rect">
            <a:avLst/>
          </a:prstGeom>
        </p:spPr>
        <p:txBody>
          <a:bodyPr vert="horz" wrap="square" lIns="0" tIns="11723" rIns="0" bIns="0" rtlCol="0" anchor="ctr">
            <a:spAutoFit/>
          </a:bodyPr>
          <a:lstStyle/>
          <a:p>
            <a:pPr marL="11723">
              <a:spcBef>
                <a:spcPts val="92"/>
              </a:spcBef>
            </a:pPr>
            <a:r>
              <a:rPr sz="2400" dirty="0"/>
              <a:t>【</a:t>
            </a:r>
            <a:r>
              <a:rPr sz="2400" dirty="0" err="1"/>
              <a:t>課題】事業承継にとって個人保証</a:t>
            </a:r>
            <a:r>
              <a:rPr sz="2400" spc="-5" dirty="0" err="1"/>
              <a:t>が</a:t>
            </a:r>
            <a:r>
              <a:rPr sz="2400" dirty="0" err="1"/>
              <a:t>大き</a:t>
            </a:r>
            <a:r>
              <a:rPr sz="2400" spc="-5" dirty="0" err="1"/>
              <a:t>な障害</a:t>
            </a:r>
            <a:endParaRPr sz="2400" spc="-5" dirty="0"/>
          </a:p>
        </p:txBody>
      </p:sp>
      <p:sp>
        <p:nvSpPr>
          <p:cNvPr id="17" name="object 17"/>
          <p:cNvSpPr txBox="1"/>
          <p:nvPr/>
        </p:nvSpPr>
        <p:spPr>
          <a:xfrm>
            <a:off x="6239972" y="1001537"/>
            <a:ext cx="2716237" cy="238552"/>
          </a:xfrm>
          <a:prstGeom prst="rect">
            <a:avLst/>
          </a:prstGeom>
        </p:spPr>
        <p:txBody>
          <a:bodyPr vert="horz" wrap="square" lIns="0" tIns="11137" rIns="0" bIns="0" rtlCol="0">
            <a:spAutoFit/>
          </a:bodyPr>
          <a:lstStyle/>
          <a:p>
            <a:pPr marL="11723">
              <a:spcBef>
                <a:spcPts val="88"/>
              </a:spcBef>
            </a:pPr>
            <a:r>
              <a:rPr sz="1477" spc="-5" dirty="0">
                <a:latin typeface="Meiryo UI"/>
                <a:cs typeface="Meiryo UI"/>
              </a:rPr>
              <a:t>＜なぜ事業承継</a:t>
            </a:r>
            <a:r>
              <a:rPr sz="1477" spc="-9" dirty="0">
                <a:latin typeface="Meiryo UI"/>
                <a:cs typeface="Meiryo UI"/>
              </a:rPr>
              <a:t>を</a:t>
            </a:r>
            <a:r>
              <a:rPr sz="1477" spc="-5" dirty="0">
                <a:latin typeface="Meiryo UI"/>
                <a:cs typeface="Meiryo UI"/>
              </a:rPr>
              <a:t>拒否</a:t>
            </a:r>
            <a:r>
              <a:rPr sz="1477" spc="5" dirty="0">
                <a:latin typeface="Meiryo UI"/>
                <a:cs typeface="Meiryo UI"/>
              </a:rPr>
              <a:t>し</a:t>
            </a:r>
            <a:r>
              <a:rPr sz="1477" dirty="0">
                <a:latin typeface="Meiryo UI"/>
                <a:cs typeface="Meiryo UI"/>
              </a:rPr>
              <a:t>て</a:t>
            </a:r>
            <a:r>
              <a:rPr sz="1477" spc="9" dirty="0">
                <a:latin typeface="Meiryo UI"/>
                <a:cs typeface="Meiryo UI"/>
              </a:rPr>
              <a:t>い</a:t>
            </a:r>
            <a:r>
              <a:rPr sz="1477" spc="-9" dirty="0">
                <a:latin typeface="Meiryo UI"/>
                <a:cs typeface="Meiryo UI"/>
              </a:rPr>
              <a:t>る</a:t>
            </a:r>
            <a:r>
              <a:rPr sz="1477" spc="9" dirty="0">
                <a:latin typeface="Meiryo UI"/>
                <a:cs typeface="Meiryo UI"/>
              </a:rPr>
              <a:t>か</a:t>
            </a:r>
            <a:r>
              <a:rPr sz="1477" spc="-5" dirty="0">
                <a:latin typeface="Meiryo UI"/>
                <a:cs typeface="Meiryo UI"/>
              </a:rPr>
              <a:t>＞</a:t>
            </a:r>
            <a:endParaRPr sz="1477">
              <a:latin typeface="Meiryo UI"/>
              <a:cs typeface="Meiryo UI"/>
            </a:endParaRPr>
          </a:p>
        </p:txBody>
      </p:sp>
      <p:sp>
        <p:nvSpPr>
          <p:cNvPr id="18" name="object 18"/>
          <p:cNvSpPr txBox="1"/>
          <p:nvPr/>
        </p:nvSpPr>
        <p:spPr>
          <a:xfrm>
            <a:off x="3799232" y="3160794"/>
            <a:ext cx="1390357" cy="410102"/>
          </a:xfrm>
          <a:prstGeom prst="rect">
            <a:avLst/>
          </a:prstGeom>
        </p:spPr>
        <p:txBody>
          <a:bodyPr vert="horz" wrap="square" lIns="0" tIns="12309" rIns="0" bIns="0" rtlCol="0">
            <a:spAutoFit/>
          </a:bodyPr>
          <a:lstStyle/>
          <a:p>
            <a:pPr algn="ctr">
              <a:spcBef>
                <a:spcPts val="97"/>
              </a:spcBef>
            </a:pPr>
            <a:r>
              <a:rPr sz="1292" dirty="0">
                <a:latin typeface="Meiryo UI"/>
                <a:cs typeface="Meiryo UI"/>
              </a:rPr>
              <a:t>後継者候補</a:t>
            </a:r>
            <a:r>
              <a:rPr sz="1292" spc="5" dirty="0">
                <a:latin typeface="Meiryo UI"/>
                <a:cs typeface="Meiryo UI"/>
              </a:rPr>
              <a:t>が</a:t>
            </a:r>
            <a:r>
              <a:rPr sz="1292" spc="-9" dirty="0">
                <a:latin typeface="Meiryo UI"/>
                <a:cs typeface="Meiryo UI"/>
              </a:rPr>
              <a:t>い</a:t>
            </a:r>
            <a:r>
              <a:rPr sz="1292" spc="-5" dirty="0">
                <a:latin typeface="Meiryo UI"/>
                <a:cs typeface="Meiryo UI"/>
              </a:rPr>
              <a:t>ない</a:t>
            </a:r>
            <a:endParaRPr sz="1292">
              <a:latin typeface="Meiryo UI"/>
              <a:cs typeface="Meiryo UI"/>
            </a:endParaRPr>
          </a:p>
          <a:p>
            <a:pPr algn="ctr">
              <a:lnSpc>
                <a:spcPct val="100000"/>
              </a:lnSpc>
            </a:pPr>
            <a:r>
              <a:rPr sz="1292" dirty="0">
                <a:latin typeface="Meiryo UI"/>
                <a:cs typeface="Meiryo UI"/>
              </a:rPr>
              <a:t>77.3％</a:t>
            </a:r>
            <a:endParaRPr sz="1292">
              <a:latin typeface="Meiryo UI"/>
              <a:cs typeface="Meiryo UI"/>
            </a:endParaRPr>
          </a:p>
        </p:txBody>
      </p:sp>
      <p:sp>
        <p:nvSpPr>
          <p:cNvPr id="19" name="object 19"/>
          <p:cNvSpPr/>
          <p:nvPr/>
        </p:nvSpPr>
        <p:spPr>
          <a:xfrm>
            <a:off x="4622644" y="1729623"/>
            <a:ext cx="1795037" cy="780756"/>
          </a:xfrm>
          <a:prstGeom prst="rect">
            <a:avLst/>
          </a:prstGeom>
          <a:blipFill>
            <a:blip r:embed="rId4" cstate="print"/>
            <a:stretch>
              <a:fillRect/>
            </a:stretch>
          </a:blipFill>
        </p:spPr>
        <p:txBody>
          <a:bodyPr wrap="square" lIns="0" tIns="0" rIns="0" bIns="0" rtlCol="0"/>
          <a:lstStyle/>
          <a:p>
            <a:endParaRPr sz="1662"/>
          </a:p>
        </p:txBody>
      </p:sp>
      <p:sp>
        <p:nvSpPr>
          <p:cNvPr id="20" name="object 20"/>
          <p:cNvSpPr/>
          <p:nvPr/>
        </p:nvSpPr>
        <p:spPr>
          <a:xfrm>
            <a:off x="4638119" y="1722589"/>
            <a:ext cx="1761274" cy="837027"/>
          </a:xfrm>
          <a:prstGeom prst="rect">
            <a:avLst/>
          </a:prstGeom>
          <a:blipFill>
            <a:blip r:embed="rId5" cstate="print"/>
            <a:stretch>
              <a:fillRect/>
            </a:stretch>
          </a:blipFill>
        </p:spPr>
        <p:txBody>
          <a:bodyPr wrap="square" lIns="0" tIns="0" rIns="0" bIns="0" rtlCol="0"/>
          <a:lstStyle/>
          <a:p>
            <a:endParaRPr sz="1662"/>
          </a:p>
        </p:txBody>
      </p:sp>
      <p:sp>
        <p:nvSpPr>
          <p:cNvPr id="21" name="object 21"/>
          <p:cNvSpPr txBox="1"/>
          <p:nvPr/>
        </p:nvSpPr>
        <p:spPr>
          <a:xfrm>
            <a:off x="4646559" y="1753538"/>
            <a:ext cx="1696915" cy="639717"/>
          </a:xfrm>
          <a:prstGeom prst="rect">
            <a:avLst/>
          </a:prstGeom>
          <a:solidFill>
            <a:srgbClr val="FFFFFF"/>
          </a:solidFill>
        </p:spPr>
        <p:txBody>
          <a:bodyPr vert="horz" wrap="square" lIns="0" tIns="42789" rIns="0" bIns="0" rtlCol="0">
            <a:spAutoFit/>
          </a:bodyPr>
          <a:lstStyle/>
          <a:p>
            <a:pPr marL="113716" marR="109614" algn="ctr">
              <a:spcBef>
                <a:spcPts val="337"/>
              </a:spcBef>
            </a:pPr>
            <a:r>
              <a:rPr sz="1292" dirty="0">
                <a:latin typeface="Meiryo UI"/>
                <a:cs typeface="Meiryo UI"/>
              </a:rPr>
              <a:t>後継者候補は</a:t>
            </a:r>
            <a:r>
              <a:rPr sz="1292" spc="5" dirty="0">
                <a:latin typeface="Meiryo UI"/>
                <a:cs typeface="Meiryo UI"/>
              </a:rPr>
              <a:t>い</a:t>
            </a:r>
            <a:r>
              <a:rPr sz="1292" spc="-14" dirty="0">
                <a:latin typeface="Meiryo UI"/>
                <a:cs typeface="Meiryo UI"/>
              </a:rPr>
              <a:t>る</a:t>
            </a:r>
            <a:r>
              <a:rPr sz="1292" spc="-9" dirty="0">
                <a:latin typeface="Meiryo UI"/>
                <a:cs typeface="Meiryo UI"/>
              </a:rPr>
              <a:t>が</a:t>
            </a:r>
            <a:r>
              <a:rPr sz="1292" dirty="0">
                <a:latin typeface="Meiryo UI"/>
                <a:cs typeface="Meiryo UI"/>
              </a:rPr>
              <a:t>、 承継</a:t>
            </a:r>
            <a:r>
              <a:rPr sz="1292" spc="-5" dirty="0">
                <a:latin typeface="Meiryo UI"/>
                <a:cs typeface="Meiryo UI"/>
              </a:rPr>
              <a:t>を</a:t>
            </a:r>
            <a:r>
              <a:rPr sz="1292" dirty="0">
                <a:latin typeface="Meiryo UI"/>
                <a:cs typeface="Meiryo UI"/>
              </a:rPr>
              <a:t>拒否</a:t>
            </a:r>
            <a:endParaRPr sz="1292">
              <a:latin typeface="Meiryo UI"/>
              <a:cs typeface="Meiryo UI"/>
            </a:endParaRPr>
          </a:p>
          <a:p>
            <a:pPr algn="ctr">
              <a:spcBef>
                <a:spcPts val="5"/>
              </a:spcBef>
            </a:pPr>
            <a:r>
              <a:rPr sz="1292" dirty="0">
                <a:latin typeface="Meiryo UI"/>
                <a:cs typeface="Meiryo UI"/>
              </a:rPr>
              <a:t>22.7％</a:t>
            </a:r>
            <a:endParaRPr sz="1292">
              <a:latin typeface="Meiryo UI"/>
              <a:cs typeface="Meiryo UI"/>
            </a:endParaRPr>
          </a:p>
        </p:txBody>
      </p:sp>
      <p:sp>
        <p:nvSpPr>
          <p:cNvPr id="22" name="object 22"/>
          <p:cNvSpPr/>
          <p:nvPr/>
        </p:nvSpPr>
        <p:spPr>
          <a:xfrm>
            <a:off x="7678881" y="1511868"/>
            <a:ext cx="1265506" cy="2302998"/>
          </a:xfrm>
          <a:custGeom>
            <a:avLst/>
            <a:gdLst/>
            <a:ahLst/>
            <a:cxnLst/>
            <a:rect l="l" t="t" r="r" b="b"/>
            <a:pathLst>
              <a:path w="1370965" h="2494915">
                <a:moveTo>
                  <a:pt x="791695" y="2494861"/>
                </a:moveTo>
                <a:lnTo>
                  <a:pt x="0" y="1373565"/>
                </a:lnTo>
                <a:lnTo>
                  <a:pt x="0" y="0"/>
                </a:lnTo>
                <a:lnTo>
                  <a:pt x="48122" y="830"/>
                </a:lnTo>
                <a:lnTo>
                  <a:pt x="95827" y="3304"/>
                </a:lnTo>
                <a:lnTo>
                  <a:pt x="143089" y="7393"/>
                </a:lnTo>
                <a:lnTo>
                  <a:pt x="189880" y="13072"/>
                </a:lnTo>
                <a:lnTo>
                  <a:pt x="236173" y="20311"/>
                </a:lnTo>
                <a:lnTo>
                  <a:pt x="281940" y="29085"/>
                </a:lnTo>
                <a:lnTo>
                  <a:pt x="327156" y="39366"/>
                </a:lnTo>
                <a:lnTo>
                  <a:pt x="371791" y="51126"/>
                </a:lnTo>
                <a:lnTo>
                  <a:pt x="415820" y="64339"/>
                </a:lnTo>
                <a:lnTo>
                  <a:pt x="459215" y="78977"/>
                </a:lnTo>
                <a:lnTo>
                  <a:pt x="501949" y="95013"/>
                </a:lnTo>
                <a:lnTo>
                  <a:pt x="543994" y="112420"/>
                </a:lnTo>
                <a:lnTo>
                  <a:pt x="585324" y="131170"/>
                </a:lnTo>
                <a:lnTo>
                  <a:pt x="625911" y="151236"/>
                </a:lnTo>
                <a:lnTo>
                  <a:pt x="665728" y="172592"/>
                </a:lnTo>
                <a:lnTo>
                  <a:pt x="704749" y="195209"/>
                </a:lnTo>
                <a:lnTo>
                  <a:pt x="742945" y="219061"/>
                </a:lnTo>
                <a:lnTo>
                  <a:pt x="780289" y="244120"/>
                </a:lnTo>
                <a:lnTo>
                  <a:pt x="816755" y="270359"/>
                </a:lnTo>
                <a:lnTo>
                  <a:pt x="852315" y="297751"/>
                </a:lnTo>
                <a:lnTo>
                  <a:pt x="886943" y="326268"/>
                </a:lnTo>
                <a:lnTo>
                  <a:pt x="920610" y="355884"/>
                </a:lnTo>
                <a:lnTo>
                  <a:pt x="953289" y="386571"/>
                </a:lnTo>
                <a:lnTo>
                  <a:pt x="984955" y="418302"/>
                </a:lnTo>
                <a:lnTo>
                  <a:pt x="1015578" y="451049"/>
                </a:lnTo>
                <a:lnTo>
                  <a:pt x="1045133" y="484786"/>
                </a:lnTo>
                <a:lnTo>
                  <a:pt x="1073591" y="519485"/>
                </a:lnTo>
                <a:lnTo>
                  <a:pt x="1100927" y="555119"/>
                </a:lnTo>
                <a:lnTo>
                  <a:pt x="1127112" y="591660"/>
                </a:lnTo>
                <a:lnTo>
                  <a:pt x="1152119" y="629082"/>
                </a:lnTo>
                <a:lnTo>
                  <a:pt x="1175921" y="667357"/>
                </a:lnTo>
                <a:lnTo>
                  <a:pt x="1198492" y="706458"/>
                </a:lnTo>
                <a:lnTo>
                  <a:pt x="1219803" y="746358"/>
                </a:lnTo>
                <a:lnTo>
                  <a:pt x="1239828" y="787029"/>
                </a:lnTo>
                <a:lnTo>
                  <a:pt x="1258540" y="828444"/>
                </a:lnTo>
                <a:lnTo>
                  <a:pt x="1275910" y="870577"/>
                </a:lnTo>
                <a:lnTo>
                  <a:pt x="1291913" y="913399"/>
                </a:lnTo>
                <a:lnTo>
                  <a:pt x="1306521" y="956884"/>
                </a:lnTo>
                <a:lnTo>
                  <a:pt x="1319706" y="1001004"/>
                </a:lnTo>
                <a:lnTo>
                  <a:pt x="1331443" y="1045732"/>
                </a:lnTo>
                <a:lnTo>
                  <a:pt x="1341702" y="1091041"/>
                </a:lnTo>
                <a:lnTo>
                  <a:pt x="1350458" y="1136903"/>
                </a:lnTo>
                <a:lnTo>
                  <a:pt x="1357682" y="1183292"/>
                </a:lnTo>
                <a:lnTo>
                  <a:pt x="1363349" y="1230180"/>
                </a:lnTo>
                <a:lnTo>
                  <a:pt x="1367430" y="1277539"/>
                </a:lnTo>
                <a:lnTo>
                  <a:pt x="1369899" y="1325343"/>
                </a:lnTo>
                <a:lnTo>
                  <a:pt x="1370728" y="1373565"/>
                </a:lnTo>
                <a:lnTo>
                  <a:pt x="1369843" y="1422975"/>
                </a:lnTo>
                <a:lnTo>
                  <a:pt x="1367202" y="1472116"/>
                </a:lnTo>
                <a:lnTo>
                  <a:pt x="1362826" y="1520948"/>
                </a:lnTo>
                <a:lnTo>
                  <a:pt x="1356736" y="1569430"/>
                </a:lnTo>
                <a:lnTo>
                  <a:pt x="1348953" y="1617522"/>
                </a:lnTo>
                <a:lnTo>
                  <a:pt x="1339498" y="1665183"/>
                </a:lnTo>
                <a:lnTo>
                  <a:pt x="1328392" y="1712374"/>
                </a:lnTo>
                <a:lnTo>
                  <a:pt x="1315655" y="1759052"/>
                </a:lnTo>
                <a:lnTo>
                  <a:pt x="1301308" y="1805179"/>
                </a:lnTo>
                <a:lnTo>
                  <a:pt x="1285373" y="1850712"/>
                </a:lnTo>
                <a:lnTo>
                  <a:pt x="1267871" y="1895613"/>
                </a:lnTo>
                <a:lnTo>
                  <a:pt x="1248821" y="1939840"/>
                </a:lnTo>
                <a:lnTo>
                  <a:pt x="1228246" y="1983352"/>
                </a:lnTo>
                <a:lnTo>
                  <a:pt x="1206166" y="2026110"/>
                </a:lnTo>
                <a:lnTo>
                  <a:pt x="1182602" y="2068073"/>
                </a:lnTo>
                <a:lnTo>
                  <a:pt x="1157575" y="2109200"/>
                </a:lnTo>
                <a:lnTo>
                  <a:pt x="1131106" y="2149451"/>
                </a:lnTo>
                <a:lnTo>
                  <a:pt x="1103215" y="2188786"/>
                </a:lnTo>
                <a:lnTo>
                  <a:pt x="1073924" y="2227163"/>
                </a:lnTo>
                <a:lnTo>
                  <a:pt x="1043254" y="2264542"/>
                </a:lnTo>
                <a:lnTo>
                  <a:pt x="1011225" y="2300883"/>
                </a:lnTo>
                <a:lnTo>
                  <a:pt x="977859" y="2336146"/>
                </a:lnTo>
                <a:lnTo>
                  <a:pt x="943175" y="2370289"/>
                </a:lnTo>
                <a:lnTo>
                  <a:pt x="907197" y="2403273"/>
                </a:lnTo>
                <a:lnTo>
                  <a:pt x="869943" y="2435056"/>
                </a:lnTo>
                <a:lnTo>
                  <a:pt x="831435" y="2465599"/>
                </a:lnTo>
                <a:lnTo>
                  <a:pt x="791695" y="2494861"/>
                </a:lnTo>
                <a:close/>
              </a:path>
            </a:pathLst>
          </a:custGeom>
          <a:solidFill>
            <a:srgbClr val="BDD7EE"/>
          </a:solidFill>
        </p:spPr>
        <p:txBody>
          <a:bodyPr wrap="square" lIns="0" tIns="0" rIns="0" bIns="0" rtlCol="0"/>
          <a:lstStyle/>
          <a:p>
            <a:endParaRPr sz="1662"/>
          </a:p>
        </p:txBody>
      </p:sp>
      <p:sp>
        <p:nvSpPr>
          <p:cNvPr id="23" name="object 23"/>
          <p:cNvSpPr/>
          <p:nvPr/>
        </p:nvSpPr>
        <p:spPr>
          <a:xfrm>
            <a:off x="6413544" y="1511866"/>
            <a:ext cx="1996440" cy="2536288"/>
          </a:xfrm>
          <a:custGeom>
            <a:avLst/>
            <a:gdLst/>
            <a:ahLst/>
            <a:cxnLst/>
            <a:rect l="l" t="t" r="r" b="b"/>
            <a:pathLst>
              <a:path w="2162809" h="2747645">
                <a:moveTo>
                  <a:pt x="1384801" y="2747184"/>
                </a:moveTo>
                <a:lnTo>
                  <a:pt x="1339908" y="2746870"/>
                </a:lnTo>
                <a:lnTo>
                  <a:pt x="1295090" y="2745090"/>
                </a:lnTo>
                <a:lnTo>
                  <a:pt x="1250385" y="2741851"/>
                </a:lnTo>
                <a:lnTo>
                  <a:pt x="1205831" y="2737160"/>
                </a:lnTo>
                <a:lnTo>
                  <a:pt x="1161466" y="2731023"/>
                </a:lnTo>
                <a:lnTo>
                  <a:pt x="1117327" y="2723447"/>
                </a:lnTo>
                <a:lnTo>
                  <a:pt x="1073452" y="2714438"/>
                </a:lnTo>
                <a:lnTo>
                  <a:pt x="1029880" y="2704002"/>
                </a:lnTo>
                <a:lnTo>
                  <a:pt x="986648" y="2692147"/>
                </a:lnTo>
                <a:lnTo>
                  <a:pt x="943794" y="2678879"/>
                </a:lnTo>
                <a:lnTo>
                  <a:pt x="901356" y="2664203"/>
                </a:lnTo>
                <a:lnTo>
                  <a:pt x="859372" y="2648128"/>
                </a:lnTo>
                <a:lnTo>
                  <a:pt x="817880" y="2630658"/>
                </a:lnTo>
                <a:lnTo>
                  <a:pt x="776917" y="2611802"/>
                </a:lnTo>
                <a:lnTo>
                  <a:pt x="736522" y="2591564"/>
                </a:lnTo>
                <a:lnTo>
                  <a:pt x="696733" y="2569953"/>
                </a:lnTo>
                <a:lnTo>
                  <a:pt x="657587" y="2546973"/>
                </a:lnTo>
                <a:lnTo>
                  <a:pt x="619121" y="2522632"/>
                </a:lnTo>
                <a:lnTo>
                  <a:pt x="581375" y="2496937"/>
                </a:lnTo>
                <a:lnTo>
                  <a:pt x="544387" y="2469893"/>
                </a:lnTo>
                <a:lnTo>
                  <a:pt x="508192" y="2441508"/>
                </a:lnTo>
                <a:lnTo>
                  <a:pt x="472831" y="2411787"/>
                </a:lnTo>
                <a:lnTo>
                  <a:pt x="438341" y="2380737"/>
                </a:lnTo>
                <a:lnTo>
                  <a:pt x="404758" y="2348366"/>
                </a:lnTo>
                <a:lnTo>
                  <a:pt x="372123" y="2314678"/>
                </a:lnTo>
                <a:lnTo>
                  <a:pt x="340472" y="2279681"/>
                </a:lnTo>
                <a:lnTo>
                  <a:pt x="309843" y="2243382"/>
                </a:lnTo>
                <a:lnTo>
                  <a:pt x="280274" y="2205786"/>
                </a:lnTo>
                <a:lnTo>
                  <a:pt x="251803" y="2166901"/>
                </a:lnTo>
                <a:lnTo>
                  <a:pt x="224685" y="2127056"/>
                </a:lnTo>
                <a:lnTo>
                  <a:pt x="199147" y="2086602"/>
                </a:lnTo>
                <a:lnTo>
                  <a:pt x="175181" y="2045579"/>
                </a:lnTo>
                <a:lnTo>
                  <a:pt x="152781" y="2004023"/>
                </a:lnTo>
                <a:lnTo>
                  <a:pt x="131941" y="1961972"/>
                </a:lnTo>
                <a:lnTo>
                  <a:pt x="112655" y="1919466"/>
                </a:lnTo>
                <a:lnTo>
                  <a:pt x="94915" y="1876540"/>
                </a:lnTo>
                <a:lnTo>
                  <a:pt x="78715" y="1833234"/>
                </a:lnTo>
                <a:lnTo>
                  <a:pt x="64049" y="1789586"/>
                </a:lnTo>
                <a:lnTo>
                  <a:pt x="50910" y="1745633"/>
                </a:lnTo>
                <a:lnTo>
                  <a:pt x="39292" y="1701414"/>
                </a:lnTo>
                <a:lnTo>
                  <a:pt x="29188" y="1656966"/>
                </a:lnTo>
                <a:lnTo>
                  <a:pt x="20591" y="1612327"/>
                </a:lnTo>
                <a:lnTo>
                  <a:pt x="13497" y="1567536"/>
                </a:lnTo>
                <a:lnTo>
                  <a:pt x="7896" y="1522630"/>
                </a:lnTo>
                <a:lnTo>
                  <a:pt x="3784" y="1477647"/>
                </a:lnTo>
                <a:lnTo>
                  <a:pt x="1154" y="1432625"/>
                </a:lnTo>
                <a:lnTo>
                  <a:pt x="0" y="1387603"/>
                </a:lnTo>
                <a:lnTo>
                  <a:pt x="313" y="1342618"/>
                </a:lnTo>
                <a:lnTo>
                  <a:pt x="2090" y="1297708"/>
                </a:lnTo>
                <a:lnTo>
                  <a:pt x="5322" y="1252911"/>
                </a:lnTo>
                <a:lnTo>
                  <a:pt x="10003" y="1208265"/>
                </a:lnTo>
                <a:lnTo>
                  <a:pt x="16128" y="1163808"/>
                </a:lnTo>
                <a:lnTo>
                  <a:pt x="23688" y="1119578"/>
                </a:lnTo>
                <a:lnTo>
                  <a:pt x="32679" y="1075613"/>
                </a:lnTo>
                <a:lnTo>
                  <a:pt x="43093" y="1031951"/>
                </a:lnTo>
                <a:lnTo>
                  <a:pt x="54924" y="988630"/>
                </a:lnTo>
                <a:lnTo>
                  <a:pt x="68165" y="945688"/>
                </a:lnTo>
                <a:lnTo>
                  <a:pt x="82810" y="903162"/>
                </a:lnTo>
                <a:lnTo>
                  <a:pt x="98852" y="861092"/>
                </a:lnTo>
                <a:lnTo>
                  <a:pt x="116286" y="819514"/>
                </a:lnTo>
                <a:lnTo>
                  <a:pt x="135104" y="778467"/>
                </a:lnTo>
                <a:lnTo>
                  <a:pt x="155299" y="737989"/>
                </a:lnTo>
                <a:lnTo>
                  <a:pt x="176867" y="698117"/>
                </a:lnTo>
                <a:lnTo>
                  <a:pt x="199799" y="658890"/>
                </a:lnTo>
                <a:lnTo>
                  <a:pt x="224090" y="620346"/>
                </a:lnTo>
                <a:lnTo>
                  <a:pt x="249732" y="582522"/>
                </a:lnTo>
                <a:lnTo>
                  <a:pt x="276720" y="545457"/>
                </a:lnTo>
                <a:lnTo>
                  <a:pt x="305047" y="509188"/>
                </a:lnTo>
                <a:lnTo>
                  <a:pt x="334707" y="473754"/>
                </a:lnTo>
                <a:lnTo>
                  <a:pt x="365693" y="439192"/>
                </a:lnTo>
                <a:lnTo>
                  <a:pt x="397998" y="405541"/>
                </a:lnTo>
                <a:lnTo>
                  <a:pt x="431616" y="372838"/>
                </a:lnTo>
                <a:lnTo>
                  <a:pt x="466541" y="341121"/>
                </a:lnTo>
                <a:lnTo>
                  <a:pt x="502766" y="310429"/>
                </a:lnTo>
                <a:lnTo>
                  <a:pt x="540284" y="280799"/>
                </a:lnTo>
                <a:lnTo>
                  <a:pt x="579090" y="252270"/>
                </a:lnTo>
                <a:lnTo>
                  <a:pt x="620404" y="224097"/>
                </a:lnTo>
                <a:lnTo>
                  <a:pt x="662608" y="197516"/>
                </a:lnTo>
                <a:lnTo>
                  <a:pt x="705656" y="172543"/>
                </a:lnTo>
                <a:lnTo>
                  <a:pt x="749500" y="149192"/>
                </a:lnTo>
                <a:lnTo>
                  <a:pt x="794094" y="127478"/>
                </a:lnTo>
                <a:lnTo>
                  <a:pt x="839392" y="107416"/>
                </a:lnTo>
                <a:lnTo>
                  <a:pt x="885347" y="89021"/>
                </a:lnTo>
                <a:lnTo>
                  <a:pt x="931912" y="72307"/>
                </a:lnTo>
                <a:lnTo>
                  <a:pt x="979042" y="57290"/>
                </a:lnTo>
                <a:lnTo>
                  <a:pt x="1026689" y="43983"/>
                </a:lnTo>
                <a:lnTo>
                  <a:pt x="1074806" y="32403"/>
                </a:lnTo>
                <a:lnTo>
                  <a:pt x="1123348" y="22564"/>
                </a:lnTo>
                <a:lnTo>
                  <a:pt x="1172268" y="14480"/>
                </a:lnTo>
                <a:lnTo>
                  <a:pt x="1221519" y="8167"/>
                </a:lnTo>
                <a:lnTo>
                  <a:pt x="1271054" y="3639"/>
                </a:lnTo>
                <a:lnTo>
                  <a:pt x="1320828" y="912"/>
                </a:lnTo>
                <a:lnTo>
                  <a:pt x="1370793" y="0"/>
                </a:lnTo>
                <a:lnTo>
                  <a:pt x="1370793" y="1373567"/>
                </a:lnTo>
                <a:lnTo>
                  <a:pt x="2162495" y="2494862"/>
                </a:lnTo>
                <a:lnTo>
                  <a:pt x="2122732" y="2522036"/>
                </a:lnTo>
                <a:lnTo>
                  <a:pt x="2082362" y="2547627"/>
                </a:lnTo>
                <a:lnTo>
                  <a:pt x="2041423" y="2571642"/>
                </a:lnTo>
                <a:lnTo>
                  <a:pt x="1999952" y="2594088"/>
                </a:lnTo>
                <a:lnTo>
                  <a:pt x="1957988" y="2614970"/>
                </a:lnTo>
                <a:lnTo>
                  <a:pt x="1915569" y="2634297"/>
                </a:lnTo>
                <a:lnTo>
                  <a:pt x="1872732" y="2652073"/>
                </a:lnTo>
                <a:lnTo>
                  <a:pt x="1829515" y="2668307"/>
                </a:lnTo>
                <a:lnTo>
                  <a:pt x="1785957" y="2683003"/>
                </a:lnTo>
                <a:lnTo>
                  <a:pt x="1742094" y="2696169"/>
                </a:lnTo>
                <a:lnTo>
                  <a:pt x="1697966" y="2707811"/>
                </a:lnTo>
                <a:lnTo>
                  <a:pt x="1653609" y="2717936"/>
                </a:lnTo>
                <a:lnTo>
                  <a:pt x="1609063" y="2726550"/>
                </a:lnTo>
                <a:lnTo>
                  <a:pt x="1564363" y="2733659"/>
                </a:lnTo>
                <a:lnTo>
                  <a:pt x="1519550" y="2739271"/>
                </a:lnTo>
                <a:lnTo>
                  <a:pt x="1474659" y="2743392"/>
                </a:lnTo>
                <a:lnTo>
                  <a:pt x="1429730" y="2746027"/>
                </a:lnTo>
                <a:lnTo>
                  <a:pt x="1384801" y="2747184"/>
                </a:lnTo>
                <a:close/>
              </a:path>
            </a:pathLst>
          </a:custGeom>
          <a:solidFill>
            <a:srgbClr val="FBE5D6"/>
          </a:solidFill>
        </p:spPr>
        <p:txBody>
          <a:bodyPr wrap="square" lIns="0" tIns="0" rIns="0" bIns="0" rtlCol="0"/>
          <a:lstStyle/>
          <a:p>
            <a:endParaRPr sz="1662"/>
          </a:p>
        </p:txBody>
      </p:sp>
      <p:sp>
        <p:nvSpPr>
          <p:cNvPr id="24" name="object 24"/>
          <p:cNvSpPr/>
          <p:nvPr/>
        </p:nvSpPr>
        <p:spPr>
          <a:xfrm>
            <a:off x="6413544" y="1511866"/>
            <a:ext cx="1996440" cy="2536288"/>
          </a:xfrm>
          <a:custGeom>
            <a:avLst/>
            <a:gdLst/>
            <a:ahLst/>
            <a:cxnLst/>
            <a:rect l="l" t="t" r="r" b="b"/>
            <a:pathLst>
              <a:path w="2162809" h="2747645">
                <a:moveTo>
                  <a:pt x="2162495" y="2494862"/>
                </a:moveTo>
                <a:lnTo>
                  <a:pt x="2122732" y="2522036"/>
                </a:lnTo>
                <a:lnTo>
                  <a:pt x="2082362" y="2547627"/>
                </a:lnTo>
                <a:lnTo>
                  <a:pt x="2041423" y="2571642"/>
                </a:lnTo>
                <a:lnTo>
                  <a:pt x="1999952" y="2594088"/>
                </a:lnTo>
                <a:lnTo>
                  <a:pt x="1957988" y="2614970"/>
                </a:lnTo>
                <a:lnTo>
                  <a:pt x="1915569" y="2634297"/>
                </a:lnTo>
                <a:lnTo>
                  <a:pt x="1872732" y="2652074"/>
                </a:lnTo>
                <a:lnTo>
                  <a:pt x="1829515" y="2668307"/>
                </a:lnTo>
                <a:lnTo>
                  <a:pt x="1785957" y="2683003"/>
                </a:lnTo>
                <a:lnTo>
                  <a:pt x="1742095" y="2696169"/>
                </a:lnTo>
                <a:lnTo>
                  <a:pt x="1697966" y="2707811"/>
                </a:lnTo>
                <a:lnTo>
                  <a:pt x="1653609" y="2717936"/>
                </a:lnTo>
                <a:lnTo>
                  <a:pt x="1609063" y="2726550"/>
                </a:lnTo>
                <a:lnTo>
                  <a:pt x="1564363" y="2733659"/>
                </a:lnTo>
                <a:lnTo>
                  <a:pt x="1519550" y="2739271"/>
                </a:lnTo>
                <a:lnTo>
                  <a:pt x="1474659" y="2743392"/>
                </a:lnTo>
                <a:lnTo>
                  <a:pt x="1429730" y="2746027"/>
                </a:lnTo>
                <a:lnTo>
                  <a:pt x="1384801" y="2747184"/>
                </a:lnTo>
                <a:lnTo>
                  <a:pt x="1339908" y="2746870"/>
                </a:lnTo>
                <a:lnTo>
                  <a:pt x="1295090" y="2745090"/>
                </a:lnTo>
                <a:lnTo>
                  <a:pt x="1250385" y="2741851"/>
                </a:lnTo>
                <a:lnTo>
                  <a:pt x="1205831" y="2737160"/>
                </a:lnTo>
                <a:lnTo>
                  <a:pt x="1161466" y="2731023"/>
                </a:lnTo>
                <a:lnTo>
                  <a:pt x="1117327" y="2723447"/>
                </a:lnTo>
                <a:lnTo>
                  <a:pt x="1073452" y="2714438"/>
                </a:lnTo>
                <a:lnTo>
                  <a:pt x="1029880" y="2704002"/>
                </a:lnTo>
                <a:lnTo>
                  <a:pt x="986648" y="2692147"/>
                </a:lnTo>
                <a:lnTo>
                  <a:pt x="943794" y="2678879"/>
                </a:lnTo>
                <a:lnTo>
                  <a:pt x="901356" y="2664203"/>
                </a:lnTo>
                <a:lnTo>
                  <a:pt x="859372" y="2648128"/>
                </a:lnTo>
                <a:lnTo>
                  <a:pt x="817880" y="2630658"/>
                </a:lnTo>
                <a:lnTo>
                  <a:pt x="776917" y="2611802"/>
                </a:lnTo>
                <a:lnTo>
                  <a:pt x="736522" y="2591564"/>
                </a:lnTo>
                <a:lnTo>
                  <a:pt x="696733" y="2569953"/>
                </a:lnTo>
                <a:lnTo>
                  <a:pt x="657587" y="2546973"/>
                </a:lnTo>
                <a:lnTo>
                  <a:pt x="619121" y="2522632"/>
                </a:lnTo>
                <a:lnTo>
                  <a:pt x="581375" y="2496937"/>
                </a:lnTo>
                <a:lnTo>
                  <a:pt x="544387" y="2469893"/>
                </a:lnTo>
                <a:lnTo>
                  <a:pt x="508192" y="2441508"/>
                </a:lnTo>
                <a:lnTo>
                  <a:pt x="472831" y="2411787"/>
                </a:lnTo>
                <a:lnTo>
                  <a:pt x="438341" y="2380737"/>
                </a:lnTo>
                <a:lnTo>
                  <a:pt x="404758" y="2348366"/>
                </a:lnTo>
                <a:lnTo>
                  <a:pt x="372123" y="2314678"/>
                </a:lnTo>
                <a:lnTo>
                  <a:pt x="340472" y="2279681"/>
                </a:lnTo>
                <a:lnTo>
                  <a:pt x="309843" y="2243382"/>
                </a:lnTo>
                <a:lnTo>
                  <a:pt x="280274" y="2205786"/>
                </a:lnTo>
                <a:lnTo>
                  <a:pt x="251803" y="2166901"/>
                </a:lnTo>
                <a:lnTo>
                  <a:pt x="224685" y="2127056"/>
                </a:lnTo>
                <a:lnTo>
                  <a:pt x="199147" y="2086602"/>
                </a:lnTo>
                <a:lnTo>
                  <a:pt x="175181" y="2045579"/>
                </a:lnTo>
                <a:lnTo>
                  <a:pt x="152781" y="2004023"/>
                </a:lnTo>
                <a:lnTo>
                  <a:pt x="131941" y="1961972"/>
                </a:lnTo>
                <a:lnTo>
                  <a:pt x="112655" y="1919466"/>
                </a:lnTo>
                <a:lnTo>
                  <a:pt x="94915" y="1876540"/>
                </a:lnTo>
                <a:lnTo>
                  <a:pt x="78715" y="1833235"/>
                </a:lnTo>
                <a:lnTo>
                  <a:pt x="64049" y="1789586"/>
                </a:lnTo>
                <a:lnTo>
                  <a:pt x="50910" y="1745633"/>
                </a:lnTo>
                <a:lnTo>
                  <a:pt x="39292" y="1701414"/>
                </a:lnTo>
                <a:lnTo>
                  <a:pt x="29188" y="1656966"/>
                </a:lnTo>
                <a:lnTo>
                  <a:pt x="20591" y="1612327"/>
                </a:lnTo>
                <a:lnTo>
                  <a:pt x="13497" y="1567536"/>
                </a:lnTo>
                <a:lnTo>
                  <a:pt x="7896" y="1522630"/>
                </a:lnTo>
                <a:lnTo>
                  <a:pt x="3784" y="1477647"/>
                </a:lnTo>
                <a:lnTo>
                  <a:pt x="1154" y="1432625"/>
                </a:lnTo>
                <a:lnTo>
                  <a:pt x="0" y="1387603"/>
                </a:lnTo>
                <a:lnTo>
                  <a:pt x="313" y="1342618"/>
                </a:lnTo>
                <a:lnTo>
                  <a:pt x="2090" y="1297708"/>
                </a:lnTo>
                <a:lnTo>
                  <a:pt x="5322" y="1252911"/>
                </a:lnTo>
                <a:lnTo>
                  <a:pt x="10003" y="1208265"/>
                </a:lnTo>
                <a:lnTo>
                  <a:pt x="16128" y="1163808"/>
                </a:lnTo>
                <a:lnTo>
                  <a:pt x="23688" y="1119578"/>
                </a:lnTo>
                <a:lnTo>
                  <a:pt x="32679" y="1075613"/>
                </a:lnTo>
                <a:lnTo>
                  <a:pt x="43093" y="1031951"/>
                </a:lnTo>
                <a:lnTo>
                  <a:pt x="54924" y="988630"/>
                </a:lnTo>
                <a:lnTo>
                  <a:pt x="68165" y="945688"/>
                </a:lnTo>
                <a:lnTo>
                  <a:pt x="82810" y="903162"/>
                </a:lnTo>
                <a:lnTo>
                  <a:pt x="98852" y="861092"/>
                </a:lnTo>
                <a:lnTo>
                  <a:pt x="116286" y="819514"/>
                </a:lnTo>
                <a:lnTo>
                  <a:pt x="135104" y="778467"/>
                </a:lnTo>
                <a:lnTo>
                  <a:pt x="155299" y="737989"/>
                </a:lnTo>
                <a:lnTo>
                  <a:pt x="176867" y="698117"/>
                </a:lnTo>
                <a:lnTo>
                  <a:pt x="199799" y="658890"/>
                </a:lnTo>
                <a:lnTo>
                  <a:pt x="224090" y="620346"/>
                </a:lnTo>
                <a:lnTo>
                  <a:pt x="249732" y="582522"/>
                </a:lnTo>
                <a:lnTo>
                  <a:pt x="276720" y="545457"/>
                </a:lnTo>
                <a:lnTo>
                  <a:pt x="305047" y="509188"/>
                </a:lnTo>
                <a:lnTo>
                  <a:pt x="334707" y="473754"/>
                </a:lnTo>
                <a:lnTo>
                  <a:pt x="365693" y="439192"/>
                </a:lnTo>
                <a:lnTo>
                  <a:pt x="397998" y="405541"/>
                </a:lnTo>
                <a:lnTo>
                  <a:pt x="431616" y="372838"/>
                </a:lnTo>
                <a:lnTo>
                  <a:pt x="466541" y="341121"/>
                </a:lnTo>
                <a:lnTo>
                  <a:pt x="502766" y="310429"/>
                </a:lnTo>
                <a:lnTo>
                  <a:pt x="540284" y="280799"/>
                </a:lnTo>
                <a:lnTo>
                  <a:pt x="579090" y="252270"/>
                </a:lnTo>
                <a:lnTo>
                  <a:pt x="620404" y="224097"/>
                </a:lnTo>
                <a:lnTo>
                  <a:pt x="662608" y="197516"/>
                </a:lnTo>
                <a:lnTo>
                  <a:pt x="705656" y="172543"/>
                </a:lnTo>
                <a:lnTo>
                  <a:pt x="749500" y="149192"/>
                </a:lnTo>
                <a:lnTo>
                  <a:pt x="794094" y="127478"/>
                </a:lnTo>
                <a:lnTo>
                  <a:pt x="839392" y="107416"/>
                </a:lnTo>
                <a:lnTo>
                  <a:pt x="885347" y="89021"/>
                </a:lnTo>
                <a:lnTo>
                  <a:pt x="931912" y="72307"/>
                </a:lnTo>
                <a:lnTo>
                  <a:pt x="979042" y="57290"/>
                </a:lnTo>
                <a:lnTo>
                  <a:pt x="1026689" y="43983"/>
                </a:lnTo>
                <a:lnTo>
                  <a:pt x="1074806" y="32403"/>
                </a:lnTo>
                <a:lnTo>
                  <a:pt x="1123348" y="22564"/>
                </a:lnTo>
                <a:lnTo>
                  <a:pt x="1172268" y="14480"/>
                </a:lnTo>
                <a:lnTo>
                  <a:pt x="1221519" y="8167"/>
                </a:lnTo>
                <a:lnTo>
                  <a:pt x="1271054" y="3639"/>
                </a:lnTo>
                <a:lnTo>
                  <a:pt x="1320828" y="912"/>
                </a:lnTo>
                <a:lnTo>
                  <a:pt x="1370793" y="0"/>
                </a:lnTo>
                <a:lnTo>
                  <a:pt x="1370793" y="1373567"/>
                </a:lnTo>
                <a:lnTo>
                  <a:pt x="2162495" y="2494862"/>
                </a:lnTo>
                <a:close/>
              </a:path>
            </a:pathLst>
          </a:custGeom>
          <a:ln w="36488">
            <a:solidFill>
              <a:srgbClr val="FF0000"/>
            </a:solidFill>
          </a:ln>
        </p:spPr>
        <p:txBody>
          <a:bodyPr wrap="square" lIns="0" tIns="0" rIns="0" bIns="0" rtlCol="0"/>
          <a:lstStyle/>
          <a:p>
            <a:endParaRPr sz="1662"/>
          </a:p>
        </p:txBody>
      </p:sp>
      <p:sp>
        <p:nvSpPr>
          <p:cNvPr id="25" name="object 25"/>
          <p:cNvSpPr txBox="1"/>
          <p:nvPr/>
        </p:nvSpPr>
        <p:spPr>
          <a:xfrm>
            <a:off x="7757231" y="2077743"/>
            <a:ext cx="1088488" cy="523324"/>
          </a:xfrm>
          <a:prstGeom prst="rect">
            <a:avLst/>
          </a:prstGeom>
        </p:spPr>
        <p:txBody>
          <a:bodyPr vert="horz" wrap="square" lIns="0" tIns="11723" rIns="0" bIns="0" rtlCol="0">
            <a:spAutoFit/>
          </a:bodyPr>
          <a:lstStyle/>
          <a:p>
            <a:pPr marL="11723" marR="4689" indent="586" algn="ctr">
              <a:spcBef>
                <a:spcPts val="92"/>
              </a:spcBef>
            </a:pPr>
            <a:r>
              <a:rPr sz="1108" dirty="0">
                <a:latin typeface="Meiryo UI"/>
                <a:cs typeface="Meiryo UI"/>
              </a:rPr>
              <a:t>個人保証以外の 理由で承継</a:t>
            </a:r>
            <a:r>
              <a:rPr sz="1108" spc="-5" dirty="0">
                <a:latin typeface="Meiryo UI"/>
                <a:cs typeface="Meiryo UI"/>
              </a:rPr>
              <a:t>を</a:t>
            </a:r>
            <a:r>
              <a:rPr sz="1108" dirty="0">
                <a:latin typeface="Meiryo UI"/>
                <a:cs typeface="Meiryo UI"/>
              </a:rPr>
              <a:t>拒否  </a:t>
            </a:r>
            <a:r>
              <a:rPr sz="1108" spc="-5" dirty="0">
                <a:latin typeface="Meiryo UI"/>
                <a:cs typeface="Meiryo UI"/>
              </a:rPr>
              <a:t>40.2％</a:t>
            </a:r>
            <a:endParaRPr sz="1108">
              <a:latin typeface="Meiryo UI"/>
              <a:cs typeface="Meiryo UI"/>
            </a:endParaRPr>
          </a:p>
        </p:txBody>
      </p:sp>
      <p:sp>
        <p:nvSpPr>
          <p:cNvPr id="26" name="object 26"/>
          <p:cNvSpPr/>
          <p:nvPr/>
        </p:nvSpPr>
        <p:spPr>
          <a:xfrm>
            <a:off x="5785339" y="2617997"/>
            <a:ext cx="1116623" cy="1118382"/>
          </a:xfrm>
          <a:custGeom>
            <a:avLst/>
            <a:gdLst/>
            <a:ahLst/>
            <a:cxnLst/>
            <a:rect l="l" t="t" r="r" b="b"/>
            <a:pathLst>
              <a:path w="1209675" h="1211579">
                <a:moveTo>
                  <a:pt x="0" y="0"/>
                </a:moveTo>
                <a:lnTo>
                  <a:pt x="1209116" y="1210995"/>
                </a:lnTo>
              </a:path>
            </a:pathLst>
          </a:custGeom>
          <a:ln w="22860">
            <a:solidFill>
              <a:srgbClr val="FF0000"/>
            </a:solidFill>
            <a:prstDash val="sysDash"/>
          </a:ln>
        </p:spPr>
        <p:txBody>
          <a:bodyPr wrap="square" lIns="0" tIns="0" rIns="0" bIns="0" rtlCol="0"/>
          <a:lstStyle/>
          <a:p>
            <a:endParaRPr sz="1662"/>
          </a:p>
        </p:txBody>
      </p:sp>
      <p:sp>
        <p:nvSpPr>
          <p:cNvPr id="27" name="object 27"/>
          <p:cNvSpPr/>
          <p:nvPr/>
        </p:nvSpPr>
        <p:spPr>
          <a:xfrm>
            <a:off x="6022379" y="3109664"/>
            <a:ext cx="1807698" cy="779349"/>
          </a:xfrm>
          <a:prstGeom prst="rect">
            <a:avLst/>
          </a:prstGeom>
          <a:blipFill>
            <a:blip r:embed="rId6" cstate="print"/>
            <a:stretch>
              <a:fillRect/>
            </a:stretch>
          </a:blipFill>
        </p:spPr>
        <p:txBody>
          <a:bodyPr wrap="square" lIns="0" tIns="0" rIns="0" bIns="0" rtlCol="0"/>
          <a:lstStyle/>
          <a:p>
            <a:endParaRPr sz="1662"/>
          </a:p>
        </p:txBody>
      </p:sp>
      <p:sp>
        <p:nvSpPr>
          <p:cNvPr id="28" name="object 28"/>
          <p:cNvSpPr/>
          <p:nvPr/>
        </p:nvSpPr>
        <p:spPr>
          <a:xfrm>
            <a:off x="6150395" y="3101222"/>
            <a:ext cx="1550259" cy="837027"/>
          </a:xfrm>
          <a:prstGeom prst="rect">
            <a:avLst/>
          </a:prstGeom>
          <a:blipFill>
            <a:blip r:embed="rId7" cstate="print"/>
            <a:stretch>
              <a:fillRect/>
            </a:stretch>
          </a:blipFill>
        </p:spPr>
        <p:txBody>
          <a:bodyPr wrap="square" lIns="0" tIns="0" rIns="0" bIns="0" rtlCol="0"/>
          <a:lstStyle/>
          <a:p>
            <a:endParaRPr sz="1662"/>
          </a:p>
        </p:txBody>
      </p:sp>
      <p:sp>
        <p:nvSpPr>
          <p:cNvPr id="29" name="object 29"/>
          <p:cNvSpPr/>
          <p:nvPr/>
        </p:nvSpPr>
        <p:spPr>
          <a:xfrm>
            <a:off x="6046294" y="3133578"/>
            <a:ext cx="1709225" cy="681111"/>
          </a:xfrm>
          <a:custGeom>
            <a:avLst/>
            <a:gdLst/>
            <a:ahLst/>
            <a:cxnLst/>
            <a:rect l="l" t="t" r="r" b="b"/>
            <a:pathLst>
              <a:path w="1851659" h="737870">
                <a:moveTo>
                  <a:pt x="0" y="0"/>
                </a:moveTo>
                <a:lnTo>
                  <a:pt x="1851659" y="0"/>
                </a:lnTo>
                <a:lnTo>
                  <a:pt x="1851659" y="737615"/>
                </a:lnTo>
                <a:lnTo>
                  <a:pt x="0" y="737615"/>
                </a:lnTo>
                <a:lnTo>
                  <a:pt x="0" y="0"/>
                </a:lnTo>
                <a:close/>
              </a:path>
            </a:pathLst>
          </a:custGeom>
          <a:solidFill>
            <a:srgbClr val="FFFFFF"/>
          </a:solidFill>
        </p:spPr>
        <p:txBody>
          <a:bodyPr wrap="square" lIns="0" tIns="0" rIns="0" bIns="0" rtlCol="0"/>
          <a:lstStyle/>
          <a:p>
            <a:endParaRPr sz="1662"/>
          </a:p>
        </p:txBody>
      </p:sp>
      <p:sp>
        <p:nvSpPr>
          <p:cNvPr id="30" name="object 30"/>
          <p:cNvSpPr txBox="1"/>
          <p:nvPr/>
        </p:nvSpPr>
        <p:spPr>
          <a:xfrm>
            <a:off x="6261685" y="3163512"/>
            <a:ext cx="1278988" cy="410102"/>
          </a:xfrm>
          <a:prstGeom prst="rect">
            <a:avLst/>
          </a:prstGeom>
        </p:spPr>
        <p:txBody>
          <a:bodyPr vert="horz" wrap="square" lIns="0" tIns="12309" rIns="0" bIns="0" rtlCol="0">
            <a:spAutoFit/>
          </a:bodyPr>
          <a:lstStyle/>
          <a:p>
            <a:pPr marL="11723" marR="4689" algn="ctr">
              <a:spcBef>
                <a:spcPts val="97"/>
              </a:spcBef>
            </a:pPr>
            <a:r>
              <a:rPr sz="1292" b="1" u="heavy" dirty="0">
                <a:uFill>
                  <a:solidFill>
                    <a:srgbClr val="FF0000"/>
                  </a:solidFill>
                </a:uFill>
                <a:latin typeface="Meiryo UI"/>
                <a:cs typeface="Meiryo UI"/>
              </a:rPr>
              <a:t>個人保証</a:t>
            </a:r>
            <a:r>
              <a:rPr sz="1292" b="1" u="heavy" spc="-5" dirty="0">
                <a:uFill>
                  <a:solidFill>
                    <a:srgbClr val="FF0000"/>
                  </a:solidFill>
                </a:uFill>
                <a:latin typeface="Meiryo UI"/>
                <a:cs typeface="Meiryo UI"/>
              </a:rPr>
              <a:t>を</a:t>
            </a:r>
            <a:r>
              <a:rPr sz="1292" b="1" u="heavy" dirty="0">
                <a:uFill>
                  <a:solidFill>
                    <a:srgbClr val="FF0000"/>
                  </a:solidFill>
                </a:uFill>
                <a:latin typeface="Meiryo UI"/>
                <a:cs typeface="Meiryo UI"/>
              </a:rPr>
              <a:t>理由に</a:t>
            </a:r>
            <a:r>
              <a:rPr sz="1292" b="1" u="heavy" spc="-1334" dirty="0">
                <a:uFill>
                  <a:solidFill>
                    <a:srgbClr val="FF0000"/>
                  </a:solidFill>
                </a:uFill>
                <a:latin typeface="Meiryo UI"/>
                <a:cs typeface="Meiryo UI"/>
              </a:rPr>
              <a:t>承 </a:t>
            </a:r>
            <a:r>
              <a:rPr sz="1292" b="1" u="heavy" dirty="0">
                <a:uFill>
                  <a:solidFill>
                    <a:srgbClr val="FF0000"/>
                  </a:solidFill>
                </a:uFill>
                <a:latin typeface="Meiryo UI"/>
                <a:cs typeface="Meiryo UI"/>
              </a:rPr>
              <a:t>継</a:t>
            </a:r>
            <a:r>
              <a:rPr sz="1292" b="1" u="heavy" spc="-5" dirty="0">
                <a:uFill>
                  <a:solidFill>
                    <a:srgbClr val="FF0000"/>
                  </a:solidFill>
                </a:uFill>
                <a:latin typeface="Meiryo UI"/>
                <a:cs typeface="Meiryo UI"/>
              </a:rPr>
              <a:t>を</a:t>
            </a:r>
            <a:r>
              <a:rPr sz="1292" b="1" u="heavy" dirty="0">
                <a:uFill>
                  <a:solidFill>
                    <a:srgbClr val="FF0000"/>
                  </a:solidFill>
                </a:uFill>
                <a:latin typeface="Meiryo UI"/>
                <a:cs typeface="Meiryo UI"/>
              </a:rPr>
              <a:t>拒否</a:t>
            </a:r>
            <a:r>
              <a:rPr sz="1292" b="1" spc="-65" dirty="0">
                <a:latin typeface="Meiryo UI"/>
                <a:cs typeface="Meiryo UI"/>
              </a:rPr>
              <a:t> </a:t>
            </a:r>
            <a:r>
              <a:rPr sz="1292" b="1" u="heavy" dirty="0">
                <a:uFill>
                  <a:solidFill>
                    <a:srgbClr val="FF0000"/>
                  </a:solidFill>
                </a:uFill>
                <a:latin typeface="Meiryo UI"/>
                <a:cs typeface="Meiryo UI"/>
              </a:rPr>
              <a:t>59.8％</a:t>
            </a:r>
            <a:endParaRPr sz="1292">
              <a:latin typeface="Meiryo UI"/>
              <a:cs typeface="Meiryo UI"/>
            </a:endParaRPr>
          </a:p>
        </p:txBody>
      </p:sp>
      <p:sp>
        <p:nvSpPr>
          <p:cNvPr id="31" name="object 31"/>
          <p:cNvSpPr/>
          <p:nvPr/>
        </p:nvSpPr>
        <p:spPr>
          <a:xfrm>
            <a:off x="4574109" y="1502426"/>
            <a:ext cx="3084342" cy="72097"/>
          </a:xfrm>
          <a:custGeom>
            <a:avLst/>
            <a:gdLst/>
            <a:ahLst/>
            <a:cxnLst/>
            <a:rect l="l" t="t" r="r" b="b"/>
            <a:pathLst>
              <a:path w="3341370" h="78105">
                <a:moveTo>
                  <a:pt x="0" y="77508"/>
                </a:moveTo>
                <a:lnTo>
                  <a:pt x="3340950" y="0"/>
                </a:lnTo>
              </a:path>
            </a:pathLst>
          </a:custGeom>
          <a:ln w="22860">
            <a:solidFill>
              <a:srgbClr val="FF0000"/>
            </a:solidFill>
            <a:prstDash val="sysDash"/>
          </a:ln>
        </p:spPr>
        <p:txBody>
          <a:bodyPr wrap="square" lIns="0" tIns="0" rIns="0" bIns="0" rtlCol="0"/>
          <a:lstStyle/>
          <a:p>
            <a:endParaRPr sz="1662"/>
          </a:p>
        </p:txBody>
      </p:sp>
      <p:sp>
        <p:nvSpPr>
          <p:cNvPr id="32" name="object 32"/>
          <p:cNvSpPr/>
          <p:nvPr/>
        </p:nvSpPr>
        <p:spPr>
          <a:xfrm>
            <a:off x="5892252" y="3078010"/>
            <a:ext cx="2067951" cy="773723"/>
          </a:xfrm>
          <a:custGeom>
            <a:avLst/>
            <a:gdLst/>
            <a:ahLst/>
            <a:cxnLst/>
            <a:rect l="l" t="t" r="r" b="b"/>
            <a:pathLst>
              <a:path w="2240279" h="838200">
                <a:moveTo>
                  <a:pt x="0" y="419100"/>
                </a:moveTo>
                <a:lnTo>
                  <a:pt x="8098" y="368444"/>
                </a:lnTo>
                <a:lnTo>
                  <a:pt x="31770" y="319582"/>
                </a:lnTo>
                <a:lnTo>
                  <a:pt x="70078" y="272864"/>
                </a:lnTo>
                <a:lnTo>
                  <a:pt x="122083" y="228641"/>
                </a:lnTo>
                <a:lnTo>
                  <a:pt x="186850" y="187263"/>
                </a:lnTo>
                <a:lnTo>
                  <a:pt x="223726" y="167750"/>
                </a:lnTo>
                <a:lnTo>
                  <a:pt x="263440" y="149081"/>
                </a:lnTo>
                <a:lnTo>
                  <a:pt x="305877" y="131298"/>
                </a:lnTo>
                <a:lnTo>
                  <a:pt x="350917" y="114446"/>
                </a:lnTo>
                <a:lnTo>
                  <a:pt x="398445" y="98568"/>
                </a:lnTo>
                <a:lnTo>
                  <a:pt x="448343" y="83709"/>
                </a:lnTo>
                <a:lnTo>
                  <a:pt x="500494" y="69911"/>
                </a:lnTo>
                <a:lnTo>
                  <a:pt x="554781" y="57220"/>
                </a:lnTo>
                <a:lnTo>
                  <a:pt x="611086" y="45678"/>
                </a:lnTo>
                <a:lnTo>
                  <a:pt x="669293" y="35331"/>
                </a:lnTo>
                <a:lnTo>
                  <a:pt x="729284" y="26220"/>
                </a:lnTo>
                <a:lnTo>
                  <a:pt x="790942" y="18391"/>
                </a:lnTo>
                <a:lnTo>
                  <a:pt x="854150" y="11887"/>
                </a:lnTo>
                <a:lnTo>
                  <a:pt x="918791" y="6752"/>
                </a:lnTo>
                <a:lnTo>
                  <a:pt x="984748" y="3030"/>
                </a:lnTo>
                <a:lnTo>
                  <a:pt x="1051903" y="764"/>
                </a:lnTo>
                <a:lnTo>
                  <a:pt x="1120140" y="0"/>
                </a:lnTo>
                <a:lnTo>
                  <a:pt x="1188375" y="764"/>
                </a:lnTo>
                <a:lnTo>
                  <a:pt x="1255529" y="3030"/>
                </a:lnTo>
                <a:lnTo>
                  <a:pt x="1321484" y="6752"/>
                </a:lnTo>
                <a:lnTo>
                  <a:pt x="1386125" y="11887"/>
                </a:lnTo>
                <a:lnTo>
                  <a:pt x="1449332" y="18391"/>
                </a:lnTo>
                <a:lnTo>
                  <a:pt x="1510990" y="26220"/>
                </a:lnTo>
                <a:lnTo>
                  <a:pt x="1570981" y="35331"/>
                </a:lnTo>
                <a:lnTo>
                  <a:pt x="1629187" y="45678"/>
                </a:lnTo>
                <a:lnTo>
                  <a:pt x="1685493" y="57220"/>
                </a:lnTo>
                <a:lnTo>
                  <a:pt x="1739779" y="69911"/>
                </a:lnTo>
                <a:lnTo>
                  <a:pt x="1791931" y="83709"/>
                </a:lnTo>
                <a:lnTo>
                  <a:pt x="1841829" y="98568"/>
                </a:lnTo>
                <a:lnTo>
                  <a:pt x="1889357" y="114446"/>
                </a:lnTo>
                <a:lnTo>
                  <a:pt x="1934398" y="131298"/>
                </a:lnTo>
                <a:lnTo>
                  <a:pt x="1976834" y="149081"/>
                </a:lnTo>
                <a:lnTo>
                  <a:pt x="2016549" y="167750"/>
                </a:lnTo>
                <a:lnTo>
                  <a:pt x="2053426" y="187263"/>
                </a:lnTo>
                <a:lnTo>
                  <a:pt x="2087346" y="207574"/>
                </a:lnTo>
                <a:lnTo>
                  <a:pt x="2145850" y="250418"/>
                </a:lnTo>
                <a:lnTo>
                  <a:pt x="2191125" y="295933"/>
                </a:lnTo>
                <a:lnTo>
                  <a:pt x="2222232" y="343767"/>
                </a:lnTo>
                <a:lnTo>
                  <a:pt x="2238235" y="393570"/>
                </a:lnTo>
                <a:lnTo>
                  <a:pt x="2240280" y="419100"/>
                </a:lnTo>
                <a:lnTo>
                  <a:pt x="2238235" y="444629"/>
                </a:lnTo>
                <a:lnTo>
                  <a:pt x="2222232" y="494432"/>
                </a:lnTo>
                <a:lnTo>
                  <a:pt x="2191125" y="542266"/>
                </a:lnTo>
                <a:lnTo>
                  <a:pt x="2145850" y="587781"/>
                </a:lnTo>
                <a:lnTo>
                  <a:pt x="2087346" y="630625"/>
                </a:lnTo>
                <a:lnTo>
                  <a:pt x="2053426" y="650936"/>
                </a:lnTo>
                <a:lnTo>
                  <a:pt x="2016549" y="670449"/>
                </a:lnTo>
                <a:lnTo>
                  <a:pt x="1976834" y="689118"/>
                </a:lnTo>
                <a:lnTo>
                  <a:pt x="1934398" y="706901"/>
                </a:lnTo>
                <a:lnTo>
                  <a:pt x="1889357" y="723753"/>
                </a:lnTo>
                <a:lnTo>
                  <a:pt x="1841829" y="739631"/>
                </a:lnTo>
                <a:lnTo>
                  <a:pt x="1791931" y="754490"/>
                </a:lnTo>
                <a:lnTo>
                  <a:pt x="1739779" y="768288"/>
                </a:lnTo>
                <a:lnTo>
                  <a:pt x="1685493" y="780979"/>
                </a:lnTo>
                <a:lnTo>
                  <a:pt x="1629187" y="792521"/>
                </a:lnTo>
                <a:lnTo>
                  <a:pt x="1570981" y="802868"/>
                </a:lnTo>
                <a:lnTo>
                  <a:pt x="1510990" y="811979"/>
                </a:lnTo>
                <a:lnTo>
                  <a:pt x="1449332" y="819808"/>
                </a:lnTo>
                <a:lnTo>
                  <a:pt x="1386125" y="826312"/>
                </a:lnTo>
                <a:lnTo>
                  <a:pt x="1321484" y="831447"/>
                </a:lnTo>
                <a:lnTo>
                  <a:pt x="1255529" y="835169"/>
                </a:lnTo>
                <a:lnTo>
                  <a:pt x="1188375" y="837435"/>
                </a:lnTo>
                <a:lnTo>
                  <a:pt x="1120140" y="838200"/>
                </a:lnTo>
                <a:lnTo>
                  <a:pt x="1051903" y="837435"/>
                </a:lnTo>
                <a:lnTo>
                  <a:pt x="984748" y="835169"/>
                </a:lnTo>
                <a:lnTo>
                  <a:pt x="918791" y="831447"/>
                </a:lnTo>
                <a:lnTo>
                  <a:pt x="854150" y="826312"/>
                </a:lnTo>
                <a:lnTo>
                  <a:pt x="790942" y="819808"/>
                </a:lnTo>
                <a:lnTo>
                  <a:pt x="729284" y="811979"/>
                </a:lnTo>
                <a:lnTo>
                  <a:pt x="669293" y="802868"/>
                </a:lnTo>
                <a:lnTo>
                  <a:pt x="611086" y="792521"/>
                </a:lnTo>
                <a:lnTo>
                  <a:pt x="554781" y="780979"/>
                </a:lnTo>
                <a:lnTo>
                  <a:pt x="500494" y="768288"/>
                </a:lnTo>
                <a:lnTo>
                  <a:pt x="448343" y="754490"/>
                </a:lnTo>
                <a:lnTo>
                  <a:pt x="398445" y="739631"/>
                </a:lnTo>
                <a:lnTo>
                  <a:pt x="350917" y="723753"/>
                </a:lnTo>
                <a:lnTo>
                  <a:pt x="305877" y="706901"/>
                </a:lnTo>
                <a:lnTo>
                  <a:pt x="263440" y="689118"/>
                </a:lnTo>
                <a:lnTo>
                  <a:pt x="223726" y="670449"/>
                </a:lnTo>
                <a:lnTo>
                  <a:pt x="186850" y="650936"/>
                </a:lnTo>
                <a:lnTo>
                  <a:pt x="152930" y="630625"/>
                </a:lnTo>
                <a:lnTo>
                  <a:pt x="94427" y="587781"/>
                </a:lnTo>
                <a:lnTo>
                  <a:pt x="49153" y="542266"/>
                </a:lnTo>
                <a:lnTo>
                  <a:pt x="18046" y="494432"/>
                </a:lnTo>
                <a:lnTo>
                  <a:pt x="2044" y="444629"/>
                </a:lnTo>
                <a:lnTo>
                  <a:pt x="0" y="419100"/>
                </a:lnTo>
                <a:close/>
              </a:path>
            </a:pathLst>
          </a:custGeom>
          <a:ln w="38100">
            <a:solidFill>
              <a:srgbClr val="FF0000"/>
            </a:solidFill>
          </a:ln>
        </p:spPr>
        <p:txBody>
          <a:bodyPr wrap="square" lIns="0" tIns="0" rIns="0" bIns="0" rtlCol="0"/>
          <a:lstStyle/>
          <a:p>
            <a:endParaRPr sz="1662"/>
          </a:p>
        </p:txBody>
      </p:sp>
      <p:sp>
        <p:nvSpPr>
          <p:cNvPr id="33" name="object 33"/>
          <p:cNvSpPr/>
          <p:nvPr/>
        </p:nvSpPr>
        <p:spPr>
          <a:xfrm>
            <a:off x="1397625" y="2964062"/>
            <a:ext cx="0" cy="874541"/>
          </a:xfrm>
          <a:custGeom>
            <a:avLst/>
            <a:gdLst/>
            <a:ahLst/>
            <a:cxnLst/>
            <a:rect l="l" t="t" r="r" b="b"/>
            <a:pathLst>
              <a:path h="947420">
                <a:moveTo>
                  <a:pt x="0" y="0"/>
                </a:moveTo>
                <a:lnTo>
                  <a:pt x="0" y="947242"/>
                </a:lnTo>
              </a:path>
            </a:pathLst>
          </a:custGeom>
          <a:ln w="38100">
            <a:solidFill>
              <a:srgbClr val="31859C"/>
            </a:solidFill>
          </a:ln>
        </p:spPr>
        <p:txBody>
          <a:bodyPr wrap="square" lIns="0" tIns="0" rIns="0" bIns="0" rtlCol="0"/>
          <a:lstStyle/>
          <a:p>
            <a:endParaRPr sz="1662"/>
          </a:p>
        </p:txBody>
      </p:sp>
      <p:sp>
        <p:nvSpPr>
          <p:cNvPr id="34" name="object 34"/>
          <p:cNvSpPr/>
          <p:nvPr/>
        </p:nvSpPr>
        <p:spPr>
          <a:xfrm>
            <a:off x="1397626" y="3844700"/>
            <a:ext cx="1895035" cy="1172"/>
          </a:xfrm>
          <a:custGeom>
            <a:avLst/>
            <a:gdLst/>
            <a:ahLst/>
            <a:cxnLst/>
            <a:rect l="l" t="t" r="r" b="b"/>
            <a:pathLst>
              <a:path w="2052954" h="1270">
                <a:moveTo>
                  <a:pt x="0" y="0"/>
                </a:moveTo>
                <a:lnTo>
                  <a:pt x="2052523" y="723"/>
                </a:lnTo>
              </a:path>
            </a:pathLst>
          </a:custGeom>
          <a:ln w="38100">
            <a:solidFill>
              <a:srgbClr val="31859C"/>
            </a:solidFill>
          </a:ln>
        </p:spPr>
        <p:txBody>
          <a:bodyPr wrap="square" lIns="0" tIns="0" rIns="0" bIns="0" rtlCol="0"/>
          <a:lstStyle/>
          <a:p>
            <a:endParaRPr sz="1662"/>
          </a:p>
        </p:txBody>
      </p:sp>
      <p:sp>
        <p:nvSpPr>
          <p:cNvPr id="35" name="object 35"/>
          <p:cNvSpPr/>
          <p:nvPr/>
        </p:nvSpPr>
        <p:spPr>
          <a:xfrm>
            <a:off x="1382151" y="2964062"/>
            <a:ext cx="1269023" cy="0"/>
          </a:xfrm>
          <a:custGeom>
            <a:avLst/>
            <a:gdLst/>
            <a:ahLst/>
            <a:cxnLst/>
            <a:rect l="l" t="t" r="r" b="b"/>
            <a:pathLst>
              <a:path w="1374775">
                <a:moveTo>
                  <a:pt x="0" y="0"/>
                </a:moveTo>
                <a:lnTo>
                  <a:pt x="1374571" y="0"/>
                </a:lnTo>
              </a:path>
            </a:pathLst>
          </a:custGeom>
          <a:ln w="38100">
            <a:solidFill>
              <a:srgbClr val="31859C"/>
            </a:solidFill>
          </a:ln>
        </p:spPr>
        <p:txBody>
          <a:bodyPr wrap="square" lIns="0" tIns="0" rIns="0" bIns="0" rtlCol="0"/>
          <a:lstStyle/>
          <a:p>
            <a:endParaRPr sz="1662"/>
          </a:p>
        </p:txBody>
      </p:sp>
      <p:sp>
        <p:nvSpPr>
          <p:cNvPr id="36" name="object 36"/>
          <p:cNvSpPr/>
          <p:nvPr/>
        </p:nvSpPr>
        <p:spPr>
          <a:xfrm>
            <a:off x="2651056" y="2980943"/>
            <a:ext cx="658837" cy="900332"/>
          </a:xfrm>
          <a:custGeom>
            <a:avLst/>
            <a:gdLst/>
            <a:ahLst/>
            <a:cxnLst/>
            <a:rect l="l" t="t" r="r" b="b"/>
            <a:pathLst>
              <a:path w="713739" h="975360">
                <a:moveTo>
                  <a:pt x="0" y="0"/>
                </a:moveTo>
                <a:lnTo>
                  <a:pt x="713663" y="975309"/>
                </a:lnTo>
              </a:path>
            </a:pathLst>
          </a:custGeom>
          <a:ln w="38100">
            <a:solidFill>
              <a:srgbClr val="31859C"/>
            </a:solidFill>
          </a:ln>
        </p:spPr>
        <p:txBody>
          <a:bodyPr wrap="square" lIns="0" tIns="0" rIns="0" bIns="0" rtlCol="0"/>
          <a:lstStyle/>
          <a:p>
            <a:endParaRPr sz="1662"/>
          </a:p>
        </p:txBody>
      </p:sp>
      <p:sp>
        <p:nvSpPr>
          <p:cNvPr id="37" name="object 37"/>
          <p:cNvSpPr/>
          <p:nvPr/>
        </p:nvSpPr>
        <p:spPr>
          <a:xfrm>
            <a:off x="3243307" y="5434355"/>
            <a:ext cx="5814646" cy="920262"/>
          </a:xfrm>
          <a:custGeom>
            <a:avLst/>
            <a:gdLst/>
            <a:ahLst/>
            <a:cxnLst/>
            <a:rect l="l" t="t" r="r" b="b"/>
            <a:pathLst>
              <a:path w="6299200" h="996950">
                <a:moveTo>
                  <a:pt x="0" y="105371"/>
                </a:moveTo>
                <a:lnTo>
                  <a:pt x="8281" y="64352"/>
                </a:lnTo>
                <a:lnTo>
                  <a:pt x="30864" y="30859"/>
                </a:lnTo>
                <a:lnTo>
                  <a:pt x="64358" y="8279"/>
                </a:lnTo>
                <a:lnTo>
                  <a:pt x="105371" y="0"/>
                </a:lnTo>
                <a:lnTo>
                  <a:pt x="6193320" y="0"/>
                </a:lnTo>
                <a:lnTo>
                  <a:pt x="6234333" y="8279"/>
                </a:lnTo>
                <a:lnTo>
                  <a:pt x="6267827" y="30859"/>
                </a:lnTo>
                <a:lnTo>
                  <a:pt x="6290410" y="64352"/>
                </a:lnTo>
                <a:lnTo>
                  <a:pt x="6298692" y="105371"/>
                </a:lnTo>
                <a:lnTo>
                  <a:pt x="6298692" y="891311"/>
                </a:lnTo>
                <a:lnTo>
                  <a:pt x="6290410" y="932332"/>
                </a:lnTo>
                <a:lnTo>
                  <a:pt x="6267827" y="965830"/>
                </a:lnTo>
                <a:lnTo>
                  <a:pt x="6234333" y="988414"/>
                </a:lnTo>
                <a:lnTo>
                  <a:pt x="6193320" y="996696"/>
                </a:lnTo>
                <a:lnTo>
                  <a:pt x="105371" y="996696"/>
                </a:lnTo>
                <a:lnTo>
                  <a:pt x="64358" y="988414"/>
                </a:lnTo>
                <a:lnTo>
                  <a:pt x="30864" y="965830"/>
                </a:lnTo>
                <a:lnTo>
                  <a:pt x="8281" y="932332"/>
                </a:lnTo>
                <a:lnTo>
                  <a:pt x="0" y="891311"/>
                </a:lnTo>
                <a:lnTo>
                  <a:pt x="0" y="105371"/>
                </a:lnTo>
                <a:close/>
              </a:path>
            </a:pathLst>
          </a:custGeom>
          <a:ln w="38099">
            <a:solidFill>
              <a:srgbClr val="558ED5"/>
            </a:solidFill>
          </a:ln>
        </p:spPr>
        <p:txBody>
          <a:bodyPr wrap="square" lIns="0" tIns="0" rIns="0" bIns="0" rtlCol="0"/>
          <a:lstStyle/>
          <a:p>
            <a:endParaRPr sz="1662"/>
          </a:p>
        </p:txBody>
      </p:sp>
      <p:sp>
        <p:nvSpPr>
          <p:cNvPr id="38" name="object 38"/>
          <p:cNvSpPr txBox="1"/>
          <p:nvPr/>
        </p:nvSpPr>
        <p:spPr>
          <a:xfrm>
            <a:off x="3292440" y="5685199"/>
            <a:ext cx="5715586" cy="608347"/>
          </a:xfrm>
          <a:prstGeom prst="rect">
            <a:avLst/>
          </a:prstGeom>
        </p:spPr>
        <p:txBody>
          <a:bodyPr vert="horz" wrap="square" lIns="0" tIns="11723" rIns="0" bIns="0" rtlCol="0">
            <a:spAutoFit/>
          </a:bodyPr>
          <a:lstStyle/>
          <a:p>
            <a:pPr marL="11723">
              <a:spcBef>
                <a:spcPts val="92"/>
              </a:spcBef>
            </a:pPr>
            <a:r>
              <a:rPr sz="1292" spc="5" dirty="0">
                <a:latin typeface="Meiryo UI"/>
                <a:cs typeface="Meiryo UI"/>
              </a:rPr>
              <a:t>・</a:t>
            </a:r>
            <a:r>
              <a:rPr sz="1292" dirty="0">
                <a:latin typeface="Meiryo UI"/>
                <a:cs typeface="Meiryo UI"/>
              </a:rPr>
              <a:t>2018年：法人向</a:t>
            </a:r>
            <a:r>
              <a:rPr sz="1292" spc="-9" dirty="0">
                <a:latin typeface="Meiryo UI"/>
                <a:cs typeface="Meiryo UI"/>
              </a:rPr>
              <a:t>け</a:t>
            </a:r>
            <a:r>
              <a:rPr sz="1292" dirty="0">
                <a:latin typeface="Meiryo UI"/>
                <a:cs typeface="Meiryo UI"/>
              </a:rPr>
              <a:t>事</a:t>
            </a:r>
            <a:r>
              <a:rPr sz="1292" spc="-14" dirty="0">
                <a:latin typeface="Meiryo UI"/>
                <a:cs typeface="Meiryo UI"/>
              </a:rPr>
              <a:t>業</a:t>
            </a:r>
            <a:r>
              <a:rPr sz="1292" dirty="0">
                <a:latin typeface="Meiryo UI"/>
                <a:cs typeface="Meiryo UI"/>
              </a:rPr>
              <a:t>承継</a:t>
            </a:r>
            <a:r>
              <a:rPr sz="1292" spc="-14" dirty="0">
                <a:latin typeface="Meiryo UI"/>
                <a:cs typeface="Meiryo UI"/>
              </a:rPr>
              <a:t>税</a:t>
            </a:r>
            <a:r>
              <a:rPr sz="1292" dirty="0">
                <a:latin typeface="Meiryo UI"/>
                <a:cs typeface="Meiryo UI"/>
              </a:rPr>
              <a:t>制拡充</a:t>
            </a:r>
            <a:endParaRPr sz="1292">
              <a:latin typeface="Meiryo UI"/>
              <a:cs typeface="Meiryo UI"/>
            </a:endParaRPr>
          </a:p>
          <a:p>
            <a:pPr marL="1337050">
              <a:spcBef>
                <a:spcPts val="5"/>
              </a:spcBef>
            </a:pPr>
            <a:r>
              <a:rPr sz="1292" dirty="0">
                <a:latin typeface="Meiryo UI"/>
                <a:cs typeface="Meiryo UI"/>
              </a:rPr>
              <a:t>（拡充前11年間</a:t>
            </a:r>
            <a:r>
              <a:rPr sz="1292" spc="5" dirty="0">
                <a:latin typeface="Meiryo UI"/>
                <a:cs typeface="Meiryo UI"/>
              </a:rPr>
              <a:t>で</a:t>
            </a:r>
            <a:r>
              <a:rPr sz="1292" dirty="0">
                <a:latin typeface="Meiryo UI"/>
                <a:cs typeface="Meiryo UI"/>
              </a:rPr>
              <a:t>）2,500件</a:t>
            </a:r>
            <a:r>
              <a:rPr sz="1292" spc="-5" dirty="0">
                <a:latin typeface="Meiryo UI"/>
                <a:cs typeface="Meiryo UI"/>
              </a:rPr>
              <a:t>⇒（</a:t>
            </a:r>
            <a:r>
              <a:rPr sz="1292" dirty="0">
                <a:latin typeface="Meiryo UI"/>
                <a:cs typeface="Meiryo UI"/>
              </a:rPr>
              <a:t>拡</a:t>
            </a:r>
            <a:r>
              <a:rPr sz="1292" spc="-14" dirty="0">
                <a:latin typeface="Meiryo UI"/>
                <a:cs typeface="Meiryo UI"/>
              </a:rPr>
              <a:t>充</a:t>
            </a:r>
            <a:r>
              <a:rPr sz="1292" dirty="0">
                <a:latin typeface="Meiryo UI"/>
                <a:cs typeface="Meiryo UI"/>
              </a:rPr>
              <a:t>後１</a:t>
            </a:r>
            <a:r>
              <a:rPr sz="1292" spc="-14" dirty="0">
                <a:latin typeface="Meiryo UI"/>
                <a:cs typeface="Meiryo UI"/>
              </a:rPr>
              <a:t>年</a:t>
            </a:r>
            <a:r>
              <a:rPr sz="1292" dirty="0">
                <a:latin typeface="Meiryo UI"/>
                <a:cs typeface="Meiryo UI"/>
              </a:rPr>
              <a:t>間</a:t>
            </a:r>
            <a:r>
              <a:rPr sz="1292" spc="-9" dirty="0">
                <a:latin typeface="Meiryo UI"/>
                <a:cs typeface="Meiryo UI"/>
              </a:rPr>
              <a:t>で</a:t>
            </a:r>
            <a:r>
              <a:rPr sz="1292" dirty="0">
                <a:latin typeface="Meiryo UI"/>
                <a:cs typeface="Meiryo UI"/>
              </a:rPr>
              <a:t>）2,900件</a:t>
            </a:r>
            <a:endParaRPr sz="1292">
              <a:latin typeface="Meiryo UI"/>
              <a:cs typeface="Meiryo UI"/>
            </a:endParaRPr>
          </a:p>
          <a:p>
            <a:pPr marL="11723"/>
            <a:r>
              <a:rPr sz="1292" spc="5" dirty="0">
                <a:latin typeface="Meiryo UI"/>
                <a:cs typeface="Meiryo UI"/>
              </a:rPr>
              <a:t>・</a:t>
            </a:r>
            <a:r>
              <a:rPr sz="1292" dirty="0">
                <a:latin typeface="Meiryo UI"/>
                <a:cs typeface="Meiryo UI"/>
              </a:rPr>
              <a:t>2019年：個人向</a:t>
            </a:r>
            <a:r>
              <a:rPr sz="1292" spc="-9" dirty="0">
                <a:latin typeface="Meiryo UI"/>
                <a:cs typeface="Meiryo UI"/>
              </a:rPr>
              <a:t>け</a:t>
            </a:r>
            <a:r>
              <a:rPr sz="1292" dirty="0">
                <a:latin typeface="Meiryo UI"/>
                <a:cs typeface="Meiryo UI"/>
              </a:rPr>
              <a:t>事</a:t>
            </a:r>
            <a:r>
              <a:rPr sz="1292" spc="-14" dirty="0">
                <a:latin typeface="Meiryo UI"/>
                <a:cs typeface="Meiryo UI"/>
              </a:rPr>
              <a:t>業</a:t>
            </a:r>
            <a:r>
              <a:rPr sz="1292" dirty="0">
                <a:latin typeface="Meiryo UI"/>
                <a:cs typeface="Meiryo UI"/>
              </a:rPr>
              <a:t>承継</a:t>
            </a:r>
            <a:r>
              <a:rPr sz="1292" spc="-14" dirty="0">
                <a:latin typeface="Meiryo UI"/>
                <a:cs typeface="Meiryo UI"/>
              </a:rPr>
              <a:t>税</a:t>
            </a:r>
            <a:r>
              <a:rPr sz="1292" dirty="0">
                <a:latin typeface="Meiryo UI"/>
                <a:cs typeface="Meiryo UI"/>
              </a:rPr>
              <a:t>制創設</a:t>
            </a:r>
            <a:endParaRPr sz="1292">
              <a:latin typeface="Meiryo UI"/>
              <a:cs typeface="Meiryo UI"/>
            </a:endParaRPr>
          </a:p>
        </p:txBody>
      </p:sp>
      <p:sp>
        <p:nvSpPr>
          <p:cNvPr id="39" name="object 39"/>
          <p:cNvSpPr/>
          <p:nvPr/>
        </p:nvSpPr>
        <p:spPr>
          <a:xfrm>
            <a:off x="3775769" y="5039750"/>
            <a:ext cx="4802709" cy="635859"/>
          </a:xfrm>
          <a:prstGeom prst="rect">
            <a:avLst/>
          </a:prstGeom>
          <a:blipFill>
            <a:blip r:embed="rId8" cstate="print"/>
            <a:stretch>
              <a:fillRect/>
            </a:stretch>
          </a:blipFill>
        </p:spPr>
        <p:txBody>
          <a:bodyPr wrap="square" lIns="0" tIns="0" rIns="0" bIns="0" rtlCol="0"/>
          <a:lstStyle/>
          <a:p>
            <a:endParaRPr sz="1662"/>
          </a:p>
        </p:txBody>
      </p:sp>
      <p:sp>
        <p:nvSpPr>
          <p:cNvPr id="40" name="object 40"/>
          <p:cNvSpPr/>
          <p:nvPr/>
        </p:nvSpPr>
        <p:spPr>
          <a:xfrm>
            <a:off x="4021953" y="5596832"/>
            <a:ext cx="4310340" cy="149117"/>
          </a:xfrm>
          <a:prstGeom prst="rect">
            <a:avLst/>
          </a:prstGeom>
          <a:blipFill>
            <a:blip r:embed="rId9" cstate="print"/>
            <a:stretch>
              <a:fillRect/>
            </a:stretch>
          </a:blipFill>
        </p:spPr>
        <p:txBody>
          <a:bodyPr wrap="square" lIns="0" tIns="0" rIns="0" bIns="0" rtlCol="0"/>
          <a:lstStyle/>
          <a:p>
            <a:endParaRPr sz="1662"/>
          </a:p>
        </p:txBody>
      </p:sp>
      <p:sp>
        <p:nvSpPr>
          <p:cNvPr id="41" name="object 41"/>
          <p:cNvSpPr/>
          <p:nvPr/>
        </p:nvSpPr>
        <p:spPr>
          <a:xfrm>
            <a:off x="4021953" y="5028497"/>
            <a:ext cx="4310340" cy="39378"/>
          </a:xfrm>
          <a:prstGeom prst="rect">
            <a:avLst/>
          </a:prstGeom>
          <a:blipFill>
            <a:blip r:embed="rId10" cstate="print"/>
            <a:stretch>
              <a:fillRect/>
            </a:stretch>
          </a:blipFill>
        </p:spPr>
        <p:txBody>
          <a:bodyPr wrap="square" lIns="0" tIns="0" rIns="0" bIns="0" rtlCol="0"/>
          <a:lstStyle/>
          <a:p>
            <a:endParaRPr sz="1662"/>
          </a:p>
        </p:txBody>
      </p:sp>
      <p:sp>
        <p:nvSpPr>
          <p:cNvPr id="42" name="object 42"/>
          <p:cNvSpPr/>
          <p:nvPr/>
        </p:nvSpPr>
        <p:spPr>
          <a:xfrm>
            <a:off x="3803904" y="5067886"/>
            <a:ext cx="4696265" cy="529297"/>
          </a:xfrm>
          <a:custGeom>
            <a:avLst/>
            <a:gdLst/>
            <a:ahLst/>
            <a:cxnLst/>
            <a:rect l="l" t="t" r="r" b="b"/>
            <a:pathLst>
              <a:path w="5087620" h="573404">
                <a:moveTo>
                  <a:pt x="0" y="0"/>
                </a:moveTo>
                <a:lnTo>
                  <a:pt x="5087111" y="0"/>
                </a:lnTo>
                <a:lnTo>
                  <a:pt x="5087111" y="573024"/>
                </a:lnTo>
                <a:lnTo>
                  <a:pt x="0" y="573024"/>
                </a:lnTo>
                <a:lnTo>
                  <a:pt x="0" y="0"/>
                </a:lnTo>
                <a:close/>
              </a:path>
            </a:pathLst>
          </a:custGeom>
          <a:solidFill>
            <a:srgbClr val="FFFFFF"/>
          </a:solidFill>
        </p:spPr>
        <p:txBody>
          <a:bodyPr wrap="square" lIns="0" tIns="0" rIns="0" bIns="0" rtlCol="0"/>
          <a:lstStyle/>
          <a:p>
            <a:endParaRPr sz="1662"/>
          </a:p>
        </p:txBody>
      </p:sp>
      <p:sp>
        <p:nvSpPr>
          <p:cNvPr id="43" name="object 43"/>
          <p:cNvSpPr/>
          <p:nvPr/>
        </p:nvSpPr>
        <p:spPr>
          <a:xfrm>
            <a:off x="3803904" y="5067886"/>
            <a:ext cx="4696265" cy="529297"/>
          </a:xfrm>
          <a:custGeom>
            <a:avLst/>
            <a:gdLst/>
            <a:ahLst/>
            <a:cxnLst/>
            <a:rect l="l" t="t" r="r" b="b"/>
            <a:pathLst>
              <a:path w="5087620" h="573404">
                <a:moveTo>
                  <a:pt x="0" y="0"/>
                </a:moveTo>
                <a:lnTo>
                  <a:pt x="5087111" y="0"/>
                </a:lnTo>
                <a:lnTo>
                  <a:pt x="5087111" y="573024"/>
                </a:lnTo>
                <a:lnTo>
                  <a:pt x="0" y="573024"/>
                </a:lnTo>
                <a:lnTo>
                  <a:pt x="0" y="0"/>
                </a:lnTo>
                <a:close/>
              </a:path>
            </a:pathLst>
          </a:custGeom>
          <a:ln w="9144">
            <a:solidFill>
              <a:srgbClr val="558ED5"/>
            </a:solidFill>
          </a:ln>
        </p:spPr>
        <p:txBody>
          <a:bodyPr wrap="square" lIns="0" tIns="0" rIns="0" bIns="0" rtlCol="0"/>
          <a:lstStyle/>
          <a:p>
            <a:endParaRPr sz="1662"/>
          </a:p>
        </p:txBody>
      </p:sp>
      <p:sp>
        <p:nvSpPr>
          <p:cNvPr id="44" name="object 44"/>
          <p:cNvSpPr txBox="1"/>
          <p:nvPr/>
        </p:nvSpPr>
        <p:spPr>
          <a:xfrm>
            <a:off x="4146832" y="5097246"/>
            <a:ext cx="4010465" cy="465857"/>
          </a:xfrm>
          <a:prstGeom prst="rect">
            <a:avLst/>
          </a:prstGeom>
        </p:spPr>
        <p:txBody>
          <a:bodyPr vert="horz" wrap="square" lIns="0" tIns="11137" rIns="0" bIns="0" rtlCol="0">
            <a:spAutoFit/>
          </a:bodyPr>
          <a:lstStyle/>
          <a:p>
            <a:pPr algn="ctr">
              <a:spcBef>
                <a:spcPts val="88"/>
              </a:spcBef>
            </a:pPr>
            <a:r>
              <a:rPr sz="1477" spc="-5" dirty="0">
                <a:latin typeface="Meiryo UI"/>
                <a:cs typeface="Meiryo UI"/>
              </a:rPr>
              <a:t>事業承継税制</a:t>
            </a:r>
            <a:r>
              <a:rPr sz="1108" dirty="0">
                <a:latin typeface="Meiryo UI"/>
                <a:cs typeface="Meiryo UI"/>
              </a:rPr>
              <a:t>（実施済）</a:t>
            </a:r>
            <a:endParaRPr sz="1108">
              <a:latin typeface="Meiryo UI"/>
              <a:cs typeface="Meiryo UI"/>
            </a:endParaRPr>
          </a:p>
          <a:p>
            <a:pPr algn="ctr">
              <a:lnSpc>
                <a:spcPct val="100000"/>
              </a:lnSpc>
            </a:pPr>
            <a:r>
              <a:rPr sz="1477" spc="-5" dirty="0">
                <a:latin typeface="Meiryo UI"/>
                <a:cs typeface="Meiryo UI"/>
              </a:rPr>
              <a:t>～</a:t>
            </a:r>
            <a:r>
              <a:rPr sz="1477" b="1" spc="-5" dirty="0">
                <a:latin typeface="Meiryo UI"/>
                <a:cs typeface="Meiryo UI"/>
              </a:rPr>
              <a:t>相続税</a:t>
            </a:r>
            <a:r>
              <a:rPr sz="1477" b="1" spc="-9" dirty="0">
                <a:latin typeface="Meiryo UI"/>
                <a:cs typeface="Meiryo UI"/>
              </a:rPr>
              <a:t>・</a:t>
            </a:r>
            <a:r>
              <a:rPr sz="1477" b="1" spc="-5" dirty="0">
                <a:latin typeface="Meiryo UI"/>
                <a:cs typeface="Meiryo UI"/>
              </a:rPr>
              <a:t>贈与税の負担</a:t>
            </a:r>
            <a:r>
              <a:rPr sz="1477" b="1" spc="-9" dirty="0">
                <a:latin typeface="Meiryo UI"/>
                <a:cs typeface="Meiryo UI"/>
              </a:rPr>
              <a:t>ゼロ</a:t>
            </a:r>
            <a:r>
              <a:rPr sz="1477" b="1" dirty="0">
                <a:latin typeface="Meiryo UI"/>
                <a:cs typeface="Meiryo UI"/>
              </a:rPr>
              <a:t>と</a:t>
            </a:r>
            <a:r>
              <a:rPr sz="1477" b="1" spc="-9" dirty="0">
                <a:latin typeface="Meiryo UI"/>
                <a:cs typeface="Meiryo UI"/>
              </a:rPr>
              <a:t>い</a:t>
            </a:r>
            <a:r>
              <a:rPr sz="1477" b="1" spc="-5" dirty="0">
                <a:latin typeface="Meiryo UI"/>
                <a:cs typeface="Meiryo UI"/>
              </a:rPr>
              <a:t>う異</a:t>
            </a:r>
            <a:r>
              <a:rPr sz="1477" b="1" spc="5" dirty="0">
                <a:latin typeface="Meiryo UI"/>
                <a:cs typeface="Meiryo UI"/>
              </a:rPr>
              <a:t>次</a:t>
            </a:r>
            <a:r>
              <a:rPr sz="1477" b="1" spc="-5" dirty="0">
                <a:latin typeface="Meiryo UI"/>
                <a:cs typeface="Meiryo UI"/>
              </a:rPr>
              <a:t>元の措</a:t>
            </a:r>
            <a:r>
              <a:rPr sz="1477" b="1" spc="5" dirty="0">
                <a:latin typeface="Meiryo UI"/>
                <a:cs typeface="Meiryo UI"/>
              </a:rPr>
              <a:t>置</a:t>
            </a:r>
            <a:r>
              <a:rPr sz="1477" spc="-5" dirty="0">
                <a:latin typeface="Meiryo UI"/>
                <a:cs typeface="Meiryo UI"/>
              </a:rPr>
              <a:t>～</a:t>
            </a:r>
            <a:endParaRPr sz="1477">
              <a:latin typeface="Meiryo UI"/>
              <a:cs typeface="Meiryo UI"/>
            </a:endParaRPr>
          </a:p>
        </p:txBody>
      </p:sp>
      <p:sp>
        <p:nvSpPr>
          <p:cNvPr id="45" name="object 45"/>
          <p:cNvSpPr txBox="1"/>
          <p:nvPr/>
        </p:nvSpPr>
        <p:spPr>
          <a:xfrm>
            <a:off x="3987555" y="4027614"/>
            <a:ext cx="4996375" cy="630834"/>
          </a:xfrm>
          <a:prstGeom prst="rect">
            <a:avLst/>
          </a:prstGeom>
        </p:spPr>
        <p:txBody>
          <a:bodyPr vert="horz" wrap="square" lIns="0" tIns="74442" rIns="0" bIns="0" rtlCol="0">
            <a:spAutoFit/>
          </a:bodyPr>
          <a:lstStyle/>
          <a:p>
            <a:pPr marL="2779611">
              <a:spcBef>
                <a:spcPts val="586"/>
              </a:spcBef>
            </a:pPr>
            <a:r>
              <a:rPr sz="1015" dirty="0">
                <a:latin typeface="Meiryo UI"/>
                <a:cs typeface="Meiryo UI"/>
              </a:rPr>
              <a:t>（資料）平成</a:t>
            </a:r>
            <a:r>
              <a:rPr sz="1015" spc="-5" dirty="0">
                <a:latin typeface="Meiryo UI"/>
                <a:cs typeface="Meiryo UI"/>
              </a:rPr>
              <a:t>29</a:t>
            </a:r>
            <a:r>
              <a:rPr sz="1015" dirty="0">
                <a:latin typeface="Meiryo UI"/>
                <a:cs typeface="Meiryo UI"/>
              </a:rPr>
              <a:t>年度中小機構</a:t>
            </a:r>
            <a:r>
              <a:rPr sz="1015" spc="-18" dirty="0">
                <a:latin typeface="Meiryo UI"/>
                <a:cs typeface="Meiryo UI"/>
              </a:rPr>
              <a:t>ア</a:t>
            </a:r>
            <a:r>
              <a:rPr sz="1015" dirty="0">
                <a:latin typeface="Meiryo UI"/>
                <a:cs typeface="Meiryo UI"/>
              </a:rPr>
              <a:t>ン</a:t>
            </a:r>
            <a:r>
              <a:rPr sz="1015" spc="-5" dirty="0">
                <a:latin typeface="Meiryo UI"/>
                <a:cs typeface="Meiryo UI"/>
              </a:rPr>
              <a:t>ケー</a:t>
            </a:r>
            <a:r>
              <a:rPr sz="1015" dirty="0">
                <a:latin typeface="Meiryo UI"/>
                <a:cs typeface="Meiryo UI"/>
              </a:rPr>
              <a:t>ト</a:t>
            </a:r>
            <a:endParaRPr sz="1015">
              <a:latin typeface="Meiryo UI"/>
              <a:cs typeface="Meiryo UI"/>
            </a:endParaRPr>
          </a:p>
          <a:p>
            <a:pPr marL="11723">
              <a:spcBef>
                <a:spcPts val="900"/>
              </a:spcBef>
            </a:pPr>
            <a:r>
              <a:rPr sz="1846" dirty="0">
                <a:latin typeface="Meiryo UI"/>
                <a:cs typeface="Meiryo UI"/>
              </a:rPr>
              <a:t>事業承継</a:t>
            </a:r>
            <a:r>
              <a:rPr sz="1846" spc="-5" dirty="0">
                <a:latin typeface="Meiryo UI"/>
                <a:cs typeface="Meiryo UI"/>
              </a:rPr>
              <a:t>に</a:t>
            </a:r>
            <a:r>
              <a:rPr sz="1846" dirty="0">
                <a:latin typeface="Meiryo UI"/>
                <a:cs typeface="Meiryo UI"/>
              </a:rPr>
              <a:t>とっ</a:t>
            </a:r>
            <a:r>
              <a:rPr sz="1846" spc="-5" dirty="0">
                <a:latin typeface="Meiryo UI"/>
                <a:cs typeface="Meiryo UI"/>
              </a:rPr>
              <a:t>て、</a:t>
            </a:r>
            <a:r>
              <a:rPr sz="1846" b="1" u="heavy" dirty="0">
                <a:uFill>
                  <a:solidFill>
                    <a:srgbClr val="FF0000"/>
                  </a:solidFill>
                </a:uFill>
                <a:latin typeface="Meiryo UI"/>
                <a:cs typeface="Meiryo UI"/>
              </a:rPr>
              <a:t>残</a:t>
            </a:r>
            <a:r>
              <a:rPr sz="1846" b="1" u="heavy" spc="-5" dirty="0">
                <a:uFill>
                  <a:solidFill>
                    <a:srgbClr val="FF0000"/>
                  </a:solidFill>
                </a:uFill>
                <a:latin typeface="Meiryo UI"/>
                <a:cs typeface="Meiryo UI"/>
              </a:rPr>
              <a:t>る</a:t>
            </a:r>
            <a:r>
              <a:rPr sz="1846" b="1" u="heavy" dirty="0">
                <a:uFill>
                  <a:solidFill>
                    <a:srgbClr val="FF0000"/>
                  </a:solidFill>
                </a:uFill>
                <a:latin typeface="Meiryo UI"/>
                <a:cs typeface="Meiryo UI"/>
              </a:rPr>
              <a:t>課題は個人保証</a:t>
            </a:r>
            <a:endParaRPr sz="1846">
              <a:latin typeface="Meiryo UI"/>
              <a:cs typeface="Meiryo UI"/>
            </a:endParaRPr>
          </a:p>
        </p:txBody>
      </p:sp>
      <p:sp>
        <p:nvSpPr>
          <p:cNvPr id="46" name="object 46"/>
          <p:cNvSpPr txBox="1"/>
          <p:nvPr/>
        </p:nvSpPr>
        <p:spPr>
          <a:xfrm>
            <a:off x="1528013" y="3339945"/>
            <a:ext cx="1175825" cy="410102"/>
          </a:xfrm>
          <a:prstGeom prst="rect">
            <a:avLst/>
          </a:prstGeom>
        </p:spPr>
        <p:txBody>
          <a:bodyPr vert="horz" wrap="square" lIns="0" tIns="12309" rIns="0" bIns="0" rtlCol="0">
            <a:spAutoFit/>
          </a:bodyPr>
          <a:lstStyle/>
          <a:p>
            <a:pPr algn="ctr">
              <a:spcBef>
                <a:spcPts val="97"/>
              </a:spcBef>
            </a:pPr>
            <a:r>
              <a:rPr sz="1292" b="1" u="heavy" spc="-5" dirty="0">
                <a:uFill>
                  <a:solidFill>
                    <a:srgbClr val="FF0000"/>
                  </a:solidFill>
                </a:uFill>
                <a:latin typeface="Meiryo UI"/>
                <a:cs typeface="Meiryo UI"/>
              </a:rPr>
              <a:t>127</a:t>
            </a:r>
            <a:r>
              <a:rPr sz="1292" b="1" u="heavy" dirty="0">
                <a:uFill>
                  <a:solidFill>
                    <a:srgbClr val="FF0000"/>
                  </a:solidFill>
                </a:uFill>
                <a:latin typeface="Meiryo UI"/>
                <a:cs typeface="Meiryo UI"/>
              </a:rPr>
              <a:t>万人</a:t>
            </a:r>
            <a:endParaRPr sz="1292">
              <a:latin typeface="Meiryo UI"/>
              <a:cs typeface="Meiryo UI"/>
            </a:endParaRPr>
          </a:p>
          <a:p>
            <a:pPr algn="ctr">
              <a:lnSpc>
                <a:spcPct val="100000"/>
              </a:lnSpc>
            </a:pPr>
            <a:r>
              <a:rPr sz="1292" b="1" u="heavy" dirty="0">
                <a:uFill>
                  <a:solidFill>
                    <a:srgbClr val="FF0000"/>
                  </a:solidFill>
                </a:uFill>
                <a:latin typeface="Meiryo UI"/>
                <a:cs typeface="Meiryo UI"/>
              </a:rPr>
              <a:t>（後継者未定）</a:t>
            </a:r>
            <a:endParaRPr sz="1292">
              <a:latin typeface="Meiryo UI"/>
              <a:cs typeface="Meiryo UI"/>
            </a:endParaRPr>
          </a:p>
        </p:txBody>
      </p:sp>
      <p:sp>
        <p:nvSpPr>
          <p:cNvPr id="47" name="object 47"/>
          <p:cNvSpPr/>
          <p:nvPr/>
        </p:nvSpPr>
        <p:spPr>
          <a:xfrm>
            <a:off x="5767754" y="4669769"/>
            <a:ext cx="731520" cy="371622"/>
          </a:xfrm>
          <a:custGeom>
            <a:avLst/>
            <a:gdLst/>
            <a:ahLst/>
            <a:cxnLst/>
            <a:rect l="l" t="t" r="r" b="b"/>
            <a:pathLst>
              <a:path w="792479" h="402589">
                <a:moveTo>
                  <a:pt x="594359" y="201167"/>
                </a:moveTo>
                <a:lnTo>
                  <a:pt x="198119" y="201167"/>
                </a:lnTo>
                <a:lnTo>
                  <a:pt x="198119" y="402335"/>
                </a:lnTo>
                <a:lnTo>
                  <a:pt x="594359" y="402335"/>
                </a:lnTo>
                <a:lnTo>
                  <a:pt x="594359" y="201167"/>
                </a:lnTo>
                <a:close/>
              </a:path>
              <a:path w="792479" h="402589">
                <a:moveTo>
                  <a:pt x="396239" y="0"/>
                </a:moveTo>
                <a:lnTo>
                  <a:pt x="0" y="201167"/>
                </a:lnTo>
                <a:lnTo>
                  <a:pt x="792479" y="201167"/>
                </a:lnTo>
                <a:lnTo>
                  <a:pt x="396239" y="0"/>
                </a:lnTo>
                <a:close/>
              </a:path>
            </a:pathLst>
          </a:custGeom>
          <a:solidFill>
            <a:srgbClr val="FFFFFF"/>
          </a:solidFill>
        </p:spPr>
        <p:txBody>
          <a:bodyPr wrap="square" lIns="0" tIns="0" rIns="0" bIns="0" rtlCol="0"/>
          <a:lstStyle/>
          <a:p>
            <a:endParaRPr sz="1662"/>
          </a:p>
        </p:txBody>
      </p:sp>
      <p:sp>
        <p:nvSpPr>
          <p:cNvPr id="48" name="object 48"/>
          <p:cNvSpPr/>
          <p:nvPr/>
        </p:nvSpPr>
        <p:spPr>
          <a:xfrm>
            <a:off x="5767754" y="4669769"/>
            <a:ext cx="731520" cy="371622"/>
          </a:xfrm>
          <a:custGeom>
            <a:avLst/>
            <a:gdLst/>
            <a:ahLst/>
            <a:cxnLst/>
            <a:rect l="l" t="t" r="r" b="b"/>
            <a:pathLst>
              <a:path w="792479" h="402589">
                <a:moveTo>
                  <a:pt x="792479" y="201167"/>
                </a:moveTo>
                <a:lnTo>
                  <a:pt x="594359" y="201167"/>
                </a:lnTo>
                <a:lnTo>
                  <a:pt x="594359" y="402335"/>
                </a:lnTo>
                <a:lnTo>
                  <a:pt x="198119" y="402335"/>
                </a:lnTo>
                <a:lnTo>
                  <a:pt x="198119" y="201167"/>
                </a:lnTo>
                <a:lnTo>
                  <a:pt x="0" y="201167"/>
                </a:lnTo>
                <a:lnTo>
                  <a:pt x="396239" y="0"/>
                </a:lnTo>
                <a:lnTo>
                  <a:pt x="792479" y="201167"/>
                </a:lnTo>
                <a:close/>
              </a:path>
            </a:pathLst>
          </a:custGeom>
          <a:ln w="9144">
            <a:solidFill>
              <a:srgbClr val="000000"/>
            </a:solidFill>
          </a:ln>
        </p:spPr>
        <p:txBody>
          <a:bodyPr wrap="square" lIns="0" tIns="0" rIns="0" bIns="0" rtlCol="0"/>
          <a:lstStyle/>
          <a:p>
            <a:endParaRPr sz="1662"/>
          </a:p>
        </p:txBody>
      </p:sp>
      <p:sp>
        <p:nvSpPr>
          <p:cNvPr id="49" name="object 49"/>
          <p:cNvSpPr/>
          <p:nvPr/>
        </p:nvSpPr>
        <p:spPr>
          <a:xfrm>
            <a:off x="2651056" y="1809110"/>
            <a:ext cx="1134794" cy="1157068"/>
          </a:xfrm>
          <a:custGeom>
            <a:avLst/>
            <a:gdLst/>
            <a:ahLst/>
            <a:cxnLst/>
            <a:rect l="l" t="t" r="r" b="b"/>
            <a:pathLst>
              <a:path w="1229360" h="1253489">
                <a:moveTo>
                  <a:pt x="0" y="1253210"/>
                </a:moveTo>
                <a:lnTo>
                  <a:pt x="1229283" y="0"/>
                </a:lnTo>
              </a:path>
            </a:pathLst>
          </a:custGeom>
          <a:ln w="22860">
            <a:solidFill>
              <a:srgbClr val="31859C"/>
            </a:solidFill>
            <a:prstDash val="sysDash"/>
          </a:ln>
        </p:spPr>
        <p:txBody>
          <a:bodyPr wrap="square" lIns="0" tIns="0" rIns="0" bIns="0" rtlCol="0"/>
          <a:lstStyle/>
          <a:p>
            <a:endParaRPr sz="1662"/>
          </a:p>
        </p:txBody>
      </p:sp>
      <p:sp>
        <p:nvSpPr>
          <p:cNvPr id="50" name="object 50"/>
          <p:cNvSpPr/>
          <p:nvPr/>
        </p:nvSpPr>
        <p:spPr>
          <a:xfrm>
            <a:off x="3209543" y="3846106"/>
            <a:ext cx="1161171" cy="195188"/>
          </a:xfrm>
          <a:custGeom>
            <a:avLst/>
            <a:gdLst/>
            <a:ahLst/>
            <a:cxnLst/>
            <a:rect l="l" t="t" r="r" b="b"/>
            <a:pathLst>
              <a:path w="1257935" h="211454">
                <a:moveTo>
                  <a:pt x="0" y="0"/>
                </a:moveTo>
                <a:lnTo>
                  <a:pt x="1257820" y="211442"/>
                </a:lnTo>
              </a:path>
            </a:pathLst>
          </a:custGeom>
          <a:ln w="22860">
            <a:solidFill>
              <a:srgbClr val="31859C"/>
            </a:solidFill>
            <a:prstDash val="sysDash"/>
          </a:ln>
        </p:spPr>
        <p:txBody>
          <a:bodyPr wrap="square" lIns="0" tIns="0" rIns="0" bIns="0" rtlCol="0"/>
          <a:lstStyle/>
          <a:p>
            <a:endParaRPr sz="1662"/>
          </a:p>
        </p:txBody>
      </p:sp>
      <p:sp>
        <p:nvSpPr>
          <p:cNvPr id="51" name="object 51"/>
          <p:cNvSpPr txBox="1"/>
          <p:nvPr/>
        </p:nvSpPr>
        <p:spPr>
          <a:xfrm>
            <a:off x="47978" y="963678"/>
            <a:ext cx="5526845" cy="570679"/>
          </a:xfrm>
          <a:prstGeom prst="rect">
            <a:avLst/>
          </a:prstGeom>
        </p:spPr>
        <p:txBody>
          <a:bodyPr vert="horz" wrap="square" lIns="0" tIns="48651" rIns="0" bIns="0" rtlCol="0">
            <a:spAutoFit/>
          </a:bodyPr>
          <a:lstStyle/>
          <a:p>
            <a:pPr marL="222744">
              <a:spcBef>
                <a:spcPts val="383"/>
              </a:spcBef>
              <a:tabLst>
                <a:tab pos="3677621" algn="l"/>
              </a:tabLst>
            </a:pPr>
            <a:r>
              <a:rPr sz="1477" spc="-5" dirty="0">
                <a:latin typeface="Meiryo UI"/>
                <a:cs typeface="Meiryo UI"/>
              </a:rPr>
              <a:t>＜2025年</a:t>
            </a:r>
            <a:r>
              <a:rPr sz="1477" dirty="0">
                <a:latin typeface="Meiryo UI"/>
                <a:cs typeface="Meiryo UI"/>
              </a:rPr>
              <a:t>の</a:t>
            </a:r>
            <a:r>
              <a:rPr sz="1477" spc="-5" dirty="0">
                <a:latin typeface="Meiryo UI"/>
                <a:cs typeface="Meiryo UI"/>
              </a:rPr>
              <a:t>中小企業経営者＞</a:t>
            </a:r>
            <a:r>
              <a:rPr sz="1477" dirty="0">
                <a:latin typeface="Meiryo UI"/>
                <a:cs typeface="Meiryo UI"/>
              </a:rPr>
              <a:t>	</a:t>
            </a:r>
            <a:r>
              <a:rPr sz="1477" spc="-5" dirty="0">
                <a:latin typeface="Meiryo UI"/>
                <a:cs typeface="Meiryo UI"/>
              </a:rPr>
              <a:t>＜後継者未定の理由＞</a:t>
            </a:r>
            <a:endParaRPr sz="1477">
              <a:latin typeface="Meiryo UI"/>
              <a:cs typeface="Meiryo UI"/>
            </a:endParaRPr>
          </a:p>
          <a:p>
            <a:pPr marL="11723">
              <a:spcBef>
                <a:spcPts val="337"/>
              </a:spcBef>
            </a:pPr>
            <a:r>
              <a:rPr sz="1662" dirty="0">
                <a:latin typeface="Meiryo UI"/>
                <a:cs typeface="Meiryo UI"/>
              </a:rPr>
              <a:t>［</a:t>
            </a:r>
            <a:r>
              <a:rPr sz="1477" spc="-5" dirty="0">
                <a:latin typeface="Meiryo UI"/>
                <a:cs typeface="Meiryo UI"/>
              </a:rPr>
              <a:t>全体：約381万人</a:t>
            </a:r>
            <a:r>
              <a:rPr sz="1015" dirty="0">
                <a:latin typeface="Meiryo UI"/>
                <a:cs typeface="Meiryo UI"/>
              </a:rPr>
              <a:t>（平成</a:t>
            </a:r>
            <a:r>
              <a:rPr sz="1015" spc="-5" dirty="0">
                <a:latin typeface="Meiryo UI"/>
                <a:cs typeface="Meiryo UI"/>
              </a:rPr>
              <a:t>28</a:t>
            </a:r>
            <a:r>
              <a:rPr sz="1015" dirty="0">
                <a:latin typeface="Meiryo UI"/>
                <a:cs typeface="Meiryo UI"/>
              </a:rPr>
              <a:t>年度調査）</a:t>
            </a:r>
            <a:r>
              <a:rPr sz="1477" dirty="0">
                <a:latin typeface="Meiryo UI"/>
                <a:cs typeface="Meiryo UI"/>
              </a:rPr>
              <a:t>］</a:t>
            </a:r>
            <a:endParaRPr sz="1477">
              <a:latin typeface="Meiryo UI"/>
              <a:cs typeface="Meiryo UI"/>
            </a:endParaRPr>
          </a:p>
        </p:txBody>
      </p:sp>
      <p:sp>
        <p:nvSpPr>
          <p:cNvPr id="52" name="object 52"/>
          <p:cNvSpPr txBox="1"/>
          <p:nvPr/>
        </p:nvSpPr>
        <p:spPr>
          <a:xfrm>
            <a:off x="1479465" y="2633255"/>
            <a:ext cx="867508" cy="267549"/>
          </a:xfrm>
          <a:prstGeom prst="rect">
            <a:avLst/>
          </a:prstGeom>
        </p:spPr>
        <p:txBody>
          <a:bodyPr vert="horz" wrap="square" lIns="0" tIns="11723" rIns="0" bIns="0" rtlCol="0">
            <a:spAutoFit/>
          </a:bodyPr>
          <a:lstStyle/>
          <a:p>
            <a:pPr algn="ctr">
              <a:spcBef>
                <a:spcPts val="92"/>
              </a:spcBef>
            </a:pPr>
            <a:r>
              <a:rPr sz="831" b="1" dirty="0">
                <a:solidFill>
                  <a:srgbClr val="FF0000"/>
                </a:solidFill>
                <a:latin typeface="Meiryo UI"/>
                <a:cs typeface="Meiryo UI"/>
              </a:rPr>
              <a:t>７０歳以上</a:t>
            </a:r>
            <a:endParaRPr sz="831">
              <a:latin typeface="Meiryo UI"/>
              <a:cs typeface="Meiryo UI"/>
            </a:endParaRPr>
          </a:p>
          <a:p>
            <a:pPr algn="ctr">
              <a:lnSpc>
                <a:spcPct val="100000"/>
              </a:lnSpc>
            </a:pPr>
            <a:r>
              <a:rPr sz="831" b="1" dirty="0">
                <a:solidFill>
                  <a:srgbClr val="FF0000"/>
                </a:solidFill>
                <a:latin typeface="Meiryo UI"/>
                <a:cs typeface="Meiryo UI"/>
              </a:rPr>
              <a:t>（約２４５万人）</a:t>
            </a:r>
            <a:endParaRPr sz="831">
              <a:latin typeface="Meiryo UI"/>
              <a:cs typeface="Meiryo UI"/>
            </a:endParaRPr>
          </a:p>
        </p:txBody>
      </p:sp>
      <p:sp>
        <p:nvSpPr>
          <p:cNvPr id="53" name="object 53"/>
          <p:cNvSpPr/>
          <p:nvPr/>
        </p:nvSpPr>
        <p:spPr>
          <a:xfrm>
            <a:off x="1376986" y="3775880"/>
            <a:ext cx="539848" cy="283698"/>
          </a:xfrm>
          <a:custGeom>
            <a:avLst/>
            <a:gdLst/>
            <a:ahLst/>
            <a:cxnLst/>
            <a:rect l="l" t="t" r="r" b="b"/>
            <a:pathLst>
              <a:path w="584835" h="307339">
                <a:moveTo>
                  <a:pt x="0" y="307009"/>
                </a:moveTo>
                <a:lnTo>
                  <a:pt x="584809" y="0"/>
                </a:lnTo>
              </a:path>
            </a:pathLst>
          </a:custGeom>
          <a:ln w="19812">
            <a:solidFill>
              <a:srgbClr val="558ED5"/>
            </a:solidFill>
          </a:ln>
        </p:spPr>
        <p:txBody>
          <a:bodyPr wrap="square" lIns="0" tIns="0" rIns="0" bIns="0" rtlCol="0"/>
          <a:lstStyle/>
          <a:p>
            <a:endParaRPr sz="1662"/>
          </a:p>
        </p:txBody>
      </p:sp>
      <p:sp>
        <p:nvSpPr>
          <p:cNvPr id="54" name="object 54"/>
          <p:cNvSpPr txBox="1"/>
          <p:nvPr/>
        </p:nvSpPr>
        <p:spPr>
          <a:xfrm>
            <a:off x="52754" y="4092291"/>
            <a:ext cx="3137095" cy="1282132"/>
          </a:xfrm>
          <a:prstGeom prst="rect">
            <a:avLst/>
          </a:prstGeom>
          <a:ln w="19811">
            <a:solidFill>
              <a:srgbClr val="558ED5"/>
            </a:solidFill>
          </a:ln>
        </p:spPr>
        <p:txBody>
          <a:bodyPr vert="horz" wrap="square" lIns="0" tIns="67994" rIns="0" bIns="0" rtlCol="0">
            <a:spAutoFit/>
          </a:bodyPr>
          <a:lstStyle/>
          <a:p>
            <a:pPr marL="162369" marR="80305" indent="-79133">
              <a:spcBef>
                <a:spcPts val="535"/>
              </a:spcBef>
              <a:buFont typeface="Arial"/>
              <a:buChar char="•"/>
              <a:tabLst>
                <a:tab pos="162955" algn="l"/>
              </a:tabLst>
            </a:pPr>
            <a:r>
              <a:rPr sz="1477" spc="-5" dirty="0">
                <a:latin typeface="Meiryo UI"/>
                <a:cs typeface="Meiryo UI"/>
              </a:rPr>
              <a:t>7</a:t>
            </a:r>
            <a:r>
              <a:rPr sz="1477" spc="51" dirty="0">
                <a:latin typeface="Meiryo UI"/>
                <a:cs typeface="Meiryo UI"/>
              </a:rPr>
              <a:t>0歳以上経営者の</a:t>
            </a:r>
            <a:r>
              <a:rPr sz="1477" u="heavy" spc="51" dirty="0">
                <a:uFill>
                  <a:solidFill>
                    <a:srgbClr val="FF0000"/>
                  </a:solidFill>
                </a:uFill>
                <a:latin typeface="Meiryo UI"/>
                <a:cs typeface="Meiryo UI"/>
              </a:rPr>
              <a:t>約半</a:t>
            </a:r>
            <a:r>
              <a:rPr sz="1477" u="heavy" spc="46" dirty="0">
                <a:uFill>
                  <a:solidFill>
                    <a:srgbClr val="FF0000"/>
                  </a:solidFill>
                </a:uFill>
                <a:latin typeface="Meiryo UI"/>
                <a:cs typeface="Meiryo UI"/>
              </a:rPr>
              <a:t>分</a:t>
            </a:r>
            <a:r>
              <a:rPr sz="1477" u="heavy" spc="51" dirty="0">
                <a:uFill>
                  <a:solidFill>
                    <a:srgbClr val="FF0000"/>
                  </a:solidFill>
                </a:uFill>
                <a:latin typeface="Meiryo UI"/>
                <a:cs typeface="Meiryo UI"/>
              </a:rPr>
              <a:t>（</a:t>
            </a:r>
            <a:r>
              <a:rPr sz="1477" u="heavy" spc="-5" dirty="0">
                <a:uFill>
                  <a:solidFill>
                    <a:srgbClr val="FF0000"/>
                  </a:solidFill>
                </a:uFill>
                <a:latin typeface="Meiryo UI"/>
                <a:cs typeface="Meiryo UI"/>
              </a:rPr>
              <a:t>12</a:t>
            </a:r>
            <a:r>
              <a:rPr sz="1477" u="heavy" spc="51" dirty="0">
                <a:uFill>
                  <a:solidFill>
                    <a:srgbClr val="FF0000"/>
                  </a:solidFill>
                </a:uFill>
                <a:latin typeface="Meiryo UI"/>
                <a:cs typeface="Meiryo UI"/>
              </a:rPr>
              <a:t>7</a:t>
            </a:r>
            <a:r>
              <a:rPr sz="1477" u="heavy" spc="-5" dirty="0">
                <a:uFill>
                  <a:solidFill>
                    <a:srgbClr val="FF0000"/>
                  </a:solidFill>
                </a:uFill>
                <a:latin typeface="Meiryo UI"/>
                <a:cs typeface="Meiryo UI"/>
              </a:rPr>
              <a:t>万</a:t>
            </a:r>
            <a:r>
              <a:rPr sz="1477" u="heavy" spc="-1472" dirty="0">
                <a:uFill>
                  <a:solidFill>
                    <a:srgbClr val="FF0000"/>
                  </a:solidFill>
                </a:uFill>
                <a:latin typeface="Meiryo UI"/>
                <a:cs typeface="Meiryo UI"/>
              </a:rPr>
              <a:t>人 </a:t>
            </a:r>
            <a:r>
              <a:rPr sz="1477" u="heavy" spc="-5" dirty="0">
                <a:uFill>
                  <a:solidFill>
                    <a:srgbClr val="FF0000"/>
                  </a:solidFill>
                </a:uFill>
                <a:latin typeface="Meiryo UI"/>
                <a:cs typeface="Meiryo UI"/>
              </a:rPr>
              <a:t>）が後継者未定</a:t>
            </a:r>
            <a:r>
              <a:rPr sz="1477" spc="-5" dirty="0">
                <a:latin typeface="Meiryo UI"/>
                <a:cs typeface="Meiryo UI"/>
              </a:rPr>
              <a:t>。</a:t>
            </a:r>
            <a:endParaRPr sz="1477">
              <a:latin typeface="Meiryo UI"/>
              <a:cs typeface="Meiryo UI"/>
            </a:endParaRPr>
          </a:p>
          <a:p>
            <a:pPr marL="162369" marR="79719" indent="-79133" algn="just">
              <a:spcBef>
                <a:spcPts val="554"/>
              </a:spcBef>
              <a:buFont typeface="Arial"/>
              <a:buChar char="•"/>
              <a:tabLst>
                <a:tab pos="162955" algn="l"/>
              </a:tabLst>
            </a:pPr>
            <a:r>
              <a:rPr sz="1477" spc="162" dirty="0">
                <a:latin typeface="Meiryo UI"/>
                <a:cs typeface="Meiryo UI"/>
              </a:rPr>
              <a:t>廃業</a:t>
            </a:r>
            <a:r>
              <a:rPr sz="1477" spc="166" dirty="0">
                <a:latin typeface="Meiryo UI"/>
                <a:cs typeface="Meiryo UI"/>
              </a:rPr>
              <a:t>が</a:t>
            </a:r>
            <a:r>
              <a:rPr sz="1477" spc="162" dirty="0">
                <a:latin typeface="Meiryo UI"/>
                <a:cs typeface="Meiryo UI"/>
              </a:rPr>
              <a:t>急増</a:t>
            </a:r>
            <a:r>
              <a:rPr sz="1477" spc="171" dirty="0">
                <a:latin typeface="Meiryo UI"/>
                <a:cs typeface="Meiryo UI"/>
              </a:rPr>
              <a:t>すれ</a:t>
            </a:r>
            <a:r>
              <a:rPr sz="1477" spc="162" dirty="0">
                <a:latin typeface="Meiryo UI"/>
                <a:cs typeface="Meiryo UI"/>
              </a:rPr>
              <a:t>ば</a:t>
            </a:r>
            <a:r>
              <a:rPr sz="1477" spc="157" dirty="0">
                <a:latin typeface="Meiryo UI"/>
                <a:cs typeface="Meiryo UI"/>
              </a:rPr>
              <a:t>、</a:t>
            </a:r>
            <a:r>
              <a:rPr sz="1477" dirty="0">
                <a:latin typeface="Meiryo UI"/>
                <a:cs typeface="Meiryo UI"/>
              </a:rPr>
              <a:t>2025</a:t>
            </a:r>
            <a:r>
              <a:rPr sz="1477" spc="-392" dirty="0">
                <a:latin typeface="Meiryo UI"/>
                <a:cs typeface="Meiryo UI"/>
              </a:rPr>
              <a:t> </a:t>
            </a:r>
            <a:r>
              <a:rPr sz="1477" spc="171" dirty="0">
                <a:latin typeface="Meiryo UI"/>
                <a:cs typeface="Meiryo UI"/>
              </a:rPr>
              <a:t>年</a:t>
            </a:r>
            <a:r>
              <a:rPr sz="1477" spc="157" dirty="0">
                <a:latin typeface="Meiryo UI"/>
                <a:cs typeface="Meiryo UI"/>
              </a:rPr>
              <a:t>ま</a:t>
            </a:r>
            <a:r>
              <a:rPr sz="1477" spc="175" dirty="0">
                <a:latin typeface="Meiryo UI"/>
                <a:cs typeface="Meiryo UI"/>
              </a:rPr>
              <a:t>で</a:t>
            </a:r>
            <a:r>
              <a:rPr sz="1477" spc="-5" dirty="0">
                <a:latin typeface="Meiryo UI"/>
                <a:cs typeface="Meiryo UI"/>
              </a:rPr>
              <a:t>に </a:t>
            </a:r>
            <a:r>
              <a:rPr sz="1477" u="heavy" spc="-5" dirty="0">
                <a:uFill>
                  <a:solidFill>
                    <a:srgbClr val="FF0000"/>
                  </a:solidFill>
                </a:uFill>
                <a:latin typeface="Meiryo UI"/>
                <a:cs typeface="Meiryo UI"/>
              </a:rPr>
              <a:t>65</a:t>
            </a:r>
            <a:r>
              <a:rPr sz="1477" u="heavy" spc="51" dirty="0">
                <a:uFill>
                  <a:solidFill>
                    <a:srgbClr val="FF0000"/>
                  </a:solidFill>
                </a:uFill>
                <a:latin typeface="Meiryo UI"/>
                <a:cs typeface="Meiryo UI"/>
              </a:rPr>
              <a:t>0万人</a:t>
            </a:r>
            <a:r>
              <a:rPr sz="1477" u="heavy" spc="55" dirty="0">
                <a:uFill>
                  <a:solidFill>
                    <a:srgbClr val="FF0000"/>
                  </a:solidFill>
                </a:uFill>
                <a:latin typeface="Meiryo UI"/>
                <a:cs typeface="Meiryo UI"/>
              </a:rPr>
              <a:t>の</a:t>
            </a:r>
            <a:r>
              <a:rPr sz="1477" u="heavy" spc="51" dirty="0">
                <a:uFill>
                  <a:solidFill>
                    <a:srgbClr val="FF0000"/>
                  </a:solidFill>
                </a:uFill>
                <a:latin typeface="Meiryo UI"/>
                <a:cs typeface="Meiryo UI"/>
              </a:rPr>
              <a:t>雇用</a:t>
            </a:r>
            <a:r>
              <a:rPr sz="1477" spc="51" dirty="0">
                <a:latin typeface="Meiryo UI"/>
                <a:cs typeface="Meiryo UI"/>
              </a:rPr>
              <a:t>と</a:t>
            </a:r>
            <a:r>
              <a:rPr sz="1477" spc="46" dirty="0">
                <a:latin typeface="Meiryo UI"/>
                <a:cs typeface="Meiryo UI"/>
              </a:rPr>
              <a:t>、</a:t>
            </a:r>
            <a:r>
              <a:rPr sz="1477" u="heavy" spc="-5" dirty="0">
                <a:uFill>
                  <a:solidFill>
                    <a:srgbClr val="FF0000"/>
                  </a:solidFill>
                </a:uFill>
                <a:latin typeface="Meiryo UI"/>
                <a:cs typeface="Meiryo UI"/>
              </a:rPr>
              <a:t>2</a:t>
            </a:r>
            <a:r>
              <a:rPr sz="1477" u="heavy" spc="51" dirty="0">
                <a:uFill>
                  <a:solidFill>
                    <a:srgbClr val="FF0000"/>
                  </a:solidFill>
                </a:uFill>
                <a:latin typeface="Meiryo UI"/>
                <a:cs typeface="Meiryo UI"/>
              </a:rPr>
              <a:t>2兆円の</a:t>
            </a:r>
            <a:r>
              <a:rPr sz="1477" u="heavy" spc="-5" dirty="0">
                <a:uFill>
                  <a:solidFill>
                    <a:srgbClr val="FF0000"/>
                  </a:solidFill>
                </a:uFill>
                <a:latin typeface="Meiryo UI"/>
                <a:cs typeface="Meiryo UI"/>
              </a:rPr>
              <a:t>G</a:t>
            </a:r>
            <a:r>
              <a:rPr sz="1477" u="heavy" dirty="0">
                <a:uFill>
                  <a:solidFill>
                    <a:srgbClr val="FF0000"/>
                  </a:solidFill>
                </a:uFill>
                <a:latin typeface="Meiryo UI"/>
                <a:cs typeface="Meiryo UI"/>
              </a:rPr>
              <a:t>D</a:t>
            </a:r>
            <a:r>
              <a:rPr sz="1477" u="heavy" spc="46" dirty="0">
                <a:uFill>
                  <a:solidFill>
                    <a:srgbClr val="FF0000"/>
                  </a:solidFill>
                </a:uFill>
                <a:latin typeface="Meiryo UI"/>
                <a:cs typeface="Meiryo UI"/>
              </a:rPr>
              <a:t>P</a:t>
            </a:r>
            <a:r>
              <a:rPr sz="1477" u="heavy" spc="-5" dirty="0">
                <a:uFill>
                  <a:solidFill>
                    <a:srgbClr val="FF0000"/>
                  </a:solidFill>
                </a:uFill>
                <a:latin typeface="Meiryo UI"/>
                <a:cs typeface="Meiryo UI"/>
              </a:rPr>
              <a:t>が 失われ</a:t>
            </a:r>
            <a:r>
              <a:rPr sz="1477" u="heavy" spc="-9" dirty="0">
                <a:uFill>
                  <a:solidFill>
                    <a:srgbClr val="FF0000"/>
                  </a:solidFill>
                </a:uFill>
                <a:latin typeface="Meiryo UI"/>
                <a:cs typeface="Meiryo UI"/>
              </a:rPr>
              <a:t>る</a:t>
            </a:r>
            <a:r>
              <a:rPr sz="1477" spc="-5" dirty="0">
                <a:latin typeface="Meiryo UI"/>
                <a:cs typeface="Meiryo UI"/>
              </a:rPr>
              <a:t>可能性。</a:t>
            </a:r>
            <a:endParaRPr sz="1477">
              <a:latin typeface="Meiryo UI"/>
              <a:cs typeface="Meiryo UI"/>
            </a:endParaRPr>
          </a:p>
        </p:txBody>
      </p:sp>
      <p:sp>
        <p:nvSpPr>
          <p:cNvPr id="56" name="object 56"/>
          <p:cNvSpPr txBox="1">
            <a:spLocks noGrp="1"/>
          </p:cNvSpPr>
          <p:nvPr>
            <p:ph type="sldNum" sz="quarter" idx="7"/>
          </p:nvPr>
        </p:nvSpPr>
        <p:spPr>
          <a:xfrm>
            <a:off x="9674886" y="6577818"/>
            <a:ext cx="187325" cy="252095"/>
          </a:xfrm>
          <a:prstGeom prst="rect">
            <a:avLst/>
          </a:prstGeom>
        </p:spPr>
        <p:txBody>
          <a:bodyPr vert="horz" wrap="square" lIns="0" tIns="0" rIns="0" bIns="0" rtlCol="0">
            <a:spAutoFit/>
          </a:bodyPr>
          <a:lstStyle>
            <a:defPPr>
              <a:defRPr lang="ja-JP"/>
            </a:defPPr>
            <a:lvl1pPr marL="0" algn="l" defTabSz="914400" rtl="0" eaLnBrk="1" latinLnBrk="0" hangingPunct="1">
              <a:defRPr kumimoji="1" sz="1400" b="0" i="0" kern="1200">
                <a:solidFill>
                  <a:schemeClr val="tx1"/>
                </a:solidFill>
                <a:latin typeface="Meiryo UI"/>
                <a:ea typeface="+mn-ea"/>
                <a:cs typeface="Meiryo UI"/>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35170">
              <a:spcBef>
                <a:spcPts val="171"/>
              </a:spcBef>
            </a:pPr>
            <a:fld id="{81D60167-4931-47E6-BA6A-407CBD079E47}" type="slidenum">
              <a:rPr lang="en-US" altLang="ja-JP" smtClean="0"/>
              <a:pPr marL="38100">
                <a:spcBef>
                  <a:spcPts val="185"/>
                </a:spcBef>
              </a:pPr>
              <a:t>4</a:t>
            </a:fld>
            <a:endParaRPr dirty="0"/>
          </a:p>
        </p:txBody>
      </p:sp>
      <p:sp>
        <p:nvSpPr>
          <p:cNvPr id="55" name="object 55"/>
          <p:cNvSpPr txBox="1"/>
          <p:nvPr/>
        </p:nvSpPr>
        <p:spPr>
          <a:xfrm>
            <a:off x="4169" y="5506905"/>
            <a:ext cx="3111891" cy="324231"/>
          </a:xfrm>
          <a:prstGeom prst="rect">
            <a:avLst/>
          </a:prstGeom>
        </p:spPr>
        <p:txBody>
          <a:bodyPr vert="horz" wrap="square" lIns="0" tIns="11723" rIns="0" bIns="0" rtlCol="0">
            <a:spAutoFit/>
          </a:bodyPr>
          <a:lstStyle/>
          <a:p>
            <a:pPr marR="4689" algn="r">
              <a:spcBef>
                <a:spcPts val="92"/>
              </a:spcBef>
            </a:pPr>
            <a:r>
              <a:rPr sz="1015" dirty="0">
                <a:latin typeface="Meiryo UI"/>
                <a:cs typeface="Meiryo UI"/>
              </a:rPr>
              <a:t>（資料）平成</a:t>
            </a:r>
            <a:r>
              <a:rPr sz="1015" spc="-5" dirty="0">
                <a:latin typeface="Meiryo UI"/>
                <a:cs typeface="Meiryo UI"/>
              </a:rPr>
              <a:t>28</a:t>
            </a:r>
            <a:r>
              <a:rPr sz="1015" dirty="0">
                <a:latin typeface="Meiryo UI"/>
                <a:cs typeface="Meiryo UI"/>
              </a:rPr>
              <a:t>年度総務省「</a:t>
            </a:r>
            <a:r>
              <a:rPr sz="1015" spc="-14" dirty="0">
                <a:latin typeface="Meiryo UI"/>
                <a:cs typeface="Meiryo UI"/>
              </a:rPr>
              <a:t>個</a:t>
            </a:r>
            <a:r>
              <a:rPr sz="1015" dirty="0">
                <a:latin typeface="Meiryo UI"/>
                <a:cs typeface="Meiryo UI"/>
              </a:rPr>
              <a:t>人企</a:t>
            </a:r>
            <a:r>
              <a:rPr sz="1015" spc="-14" dirty="0">
                <a:latin typeface="Meiryo UI"/>
                <a:cs typeface="Meiryo UI"/>
              </a:rPr>
              <a:t>業</a:t>
            </a:r>
            <a:r>
              <a:rPr sz="1015" dirty="0">
                <a:latin typeface="Meiryo UI"/>
                <a:cs typeface="Meiryo UI"/>
              </a:rPr>
              <a:t>経済</a:t>
            </a:r>
            <a:r>
              <a:rPr sz="1015" spc="-14" dirty="0">
                <a:latin typeface="Meiryo UI"/>
                <a:cs typeface="Meiryo UI"/>
              </a:rPr>
              <a:t>調</a:t>
            </a:r>
            <a:r>
              <a:rPr sz="1015" dirty="0">
                <a:latin typeface="Meiryo UI"/>
                <a:cs typeface="Meiryo UI"/>
              </a:rPr>
              <a:t>査」</a:t>
            </a:r>
            <a:r>
              <a:rPr sz="1015" spc="-14" dirty="0">
                <a:latin typeface="Meiryo UI"/>
                <a:cs typeface="Meiryo UI"/>
              </a:rPr>
              <a:t>、</a:t>
            </a:r>
            <a:r>
              <a:rPr sz="1015" dirty="0">
                <a:latin typeface="Meiryo UI"/>
                <a:cs typeface="Meiryo UI"/>
              </a:rPr>
              <a:t>平成</a:t>
            </a:r>
            <a:endParaRPr sz="1015">
              <a:latin typeface="Meiryo UI"/>
              <a:cs typeface="Meiryo UI"/>
            </a:endParaRPr>
          </a:p>
          <a:p>
            <a:pPr marR="4689" algn="r">
              <a:spcBef>
                <a:spcPts val="5"/>
              </a:spcBef>
            </a:pPr>
            <a:r>
              <a:rPr sz="1015" spc="-5" dirty="0">
                <a:latin typeface="Meiryo UI"/>
                <a:cs typeface="Meiryo UI"/>
              </a:rPr>
              <a:t>28</a:t>
            </a:r>
            <a:r>
              <a:rPr sz="1015" dirty="0">
                <a:latin typeface="Meiryo UI"/>
                <a:cs typeface="Meiryo UI"/>
              </a:rPr>
              <a:t>年度㈱帝国</a:t>
            </a:r>
            <a:r>
              <a:rPr sz="1015" spc="-5" dirty="0">
                <a:latin typeface="Meiryo UI"/>
                <a:cs typeface="Meiryo UI"/>
              </a:rPr>
              <a:t>デー</a:t>
            </a:r>
            <a:r>
              <a:rPr sz="1015" dirty="0">
                <a:latin typeface="Meiryo UI"/>
                <a:cs typeface="Meiryo UI"/>
              </a:rPr>
              <a:t>タバンク</a:t>
            </a:r>
            <a:r>
              <a:rPr sz="1015" spc="-5" dirty="0">
                <a:latin typeface="Meiryo UI"/>
                <a:cs typeface="Meiryo UI"/>
              </a:rPr>
              <a:t>の</a:t>
            </a:r>
            <a:r>
              <a:rPr sz="1015" dirty="0">
                <a:latin typeface="Meiryo UI"/>
                <a:cs typeface="Meiryo UI"/>
              </a:rPr>
              <a:t>企業概要</a:t>
            </a:r>
            <a:r>
              <a:rPr sz="1015" spc="-14" dirty="0">
                <a:latin typeface="Meiryo UI"/>
                <a:cs typeface="Meiryo UI"/>
              </a:rPr>
              <a:t>フ</a:t>
            </a:r>
            <a:r>
              <a:rPr sz="1015" dirty="0">
                <a:latin typeface="Meiryo UI"/>
                <a:cs typeface="Meiryo UI"/>
              </a:rPr>
              <a:t>ァ</a:t>
            </a:r>
            <a:r>
              <a:rPr sz="1015" spc="-9" dirty="0">
                <a:latin typeface="Meiryo UI"/>
                <a:cs typeface="Meiryo UI"/>
              </a:rPr>
              <a:t>イ</a:t>
            </a:r>
            <a:r>
              <a:rPr sz="1015" spc="-5" dirty="0">
                <a:latin typeface="Meiryo UI"/>
                <a:cs typeface="Meiryo UI"/>
              </a:rPr>
              <a:t>ルか</a:t>
            </a:r>
            <a:r>
              <a:rPr sz="1015" dirty="0">
                <a:latin typeface="Meiryo UI"/>
                <a:cs typeface="Meiryo UI"/>
              </a:rPr>
              <a:t>ら推計</a:t>
            </a:r>
            <a:endParaRPr sz="1015">
              <a:latin typeface="Meiryo UI"/>
              <a:cs typeface="Meiryo U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424936" cy="581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第２．「経営者保証に関するガイドライン」</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2000" dirty="0">
              <a:latin typeface="ＭＳ ゴシック" panose="020B0609070205080204" pitchFamily="49" charset="-128"/>
              <a:ea typeface="ＭＳ ゴシック" panose="020B0609070205080204" pitchFamily="49" charset="-128"/>
            </a:endParaRPr>
          </a:p>
          <a:p>
            <a:pPr>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本体：</a:t>
            </a:r>
            <a:r>
              <a:rPr lang="en-US" altLang="ja-JP" sz="2000" dirty="0">
                <a:latin typeface="Century" panose="02040604050505020304" pitchFamily="18" charset="0"/>
                <a:ea typeface="ＭＳ ゴシック" panose="020B0609070205080204" pitchFamily="49" charset="-128"/>
                <a:hlinkClick r:id="rId2"/>
              </a:rPr>
              <a:t>https://hosho.go.jp/pdf/guideline.pdf</a:t>
            </a:r>
            <a:endParaRPr lang="en-US" altLang="ja-JP" sz="2000" dirty="0">
              <a:latin typeface="Century" panose="02040604050505020304" pitchFamily="18" charset="0"/>
              <a:ea typeface="ＭＳ ゴシック" panose="020B0609070205080204" pitchFamily="49" charset="-128"/>
            </a:endParaRPr>
          </a:p>
          <a:p>
            <a:pPr>
              <a:spcBef>
                <a:spcPct val="0"/>
              </a:spcBef>
              <a:buClrTx/>
              <a:buSzTx/>
              <a:buNone/>
            </a:pPr>
            <a:r>
              <a:rPr lang="ja-JP" altLang="en-US" sz="2400" dirty="0">
                <a:latin typeface="Century" panose="02040604050505020304" pitchFamily="18" charset="0"/>
                <a:ea typeface="ＭＳ ゴシック" panose="020B0609070205080204" pitchFamily="49" charset="-128"/>
              </a:rPr>
              <a:t>　　　Ｑ＆Ａ（令和元年</a:t>
            </a:r>
            <a:r>
              <a:rPr lang="en-US" altLang="ja-JP" sz="2400" dirty="0">
                <a:latin typeface="Century" panose="02040604050505020304" pitchFamily="18" charset="0"/>
                <a:ea typeface="ＭＳ ゴシック" panose="020B0609070205080204" pitchFamily="49" charset="-128"/>
              </a:rPr>
              <a:t>10</a:t>
            </a:r>
            <a:r>
              <a:rPr lang="ja-JP" altLang="en-US" sz="2400" dirty="0">
                <a:latin typeface="Century" panose="02040604050505020304" pitchFamily="18" charset="0"/>
                <a:ea typeface="ＭＳ ゴシック" panose="020B0609070205080204" pitchFamily="49" charset="-128"/>
              </a:rPr>
              <a:t>月</a:t>
            </a:r>
            <a:r>
              <a:rPr lang="en-US" altLang="ja-JP" sz="2400" dirty="0">
                <a:latin typeface="Century" panose="02040604050505020304" pitchFamily="18" charset="0"/>
                <a:ea typeface="ＭＳ ゴシック" panose="020B0609070205080204" pitchFamily="49" charset="-128"/>
              </a:rPr>
              <a:t>15</a:t>
            </a:r>
            <a:r>
              <a:rPr lang="ja-JP" altLang="en-US" sz="2400" dirty="0">
                <a:latin typeface="Century" panose="02040604050505020304" pitchFamily="18" charset="0"/>
                <a:ea typeface="ＭＳ ゴシック" panose="020B0609070205080204" pitchFamily="49" charset="-128"/>
              </a:rPr>
              <a:t>日が最終改定）</a:t>
            </a:r>
            <a:endParaRPr lang="en-US" altLang="ja-JP" sz="2400" dirty="0">
              <a:latin typeface="Century" panose="02040604050505020304" pitchFamily="18" charset="0"/>
              <a:ea typeface="ＭＳ ゴシック" panose="020B0609070205080204" pitchFamily="49" charset="-128"/>
            </a:endParaRPr>
          </a:p>
          <a:p>
            <a:pPr>
              <a:spcBef>
                <a:spcPct val="0"/>
              </a:spcBef>
              <a:buClrTx/>
              <a:buSzTx/>
              <a:buNone/>
            </a:pPr>
            <a:r>
              <a:rPr lang="ja-JP" altLang="en-US" sz="2400" dirty="0">
                <a:latin typeface="Century" panose="02040604050505020304" pitchFamily="18" charset="0"/>
                <a:ea typeface="ＭＳ ゴシック" panose="020B0609070205080204" pitchFamily="49" charset="-128"/>
              </a:rPr>
              <a:t>　　　　　　</a:t>
            </a:r>
            <a:r>
              <a:rPr lang="en-US" altLang="ja-JP" sz="2000" dirty="0">
                <a:latin typeface="Century" panose="02040604050505020304" pitchFamily="18" charset="0"/>
                <a:ea typeface="ＭＳ ゴシック" panose="020B0609070205080204" pitchFamily="49" charset="-128"/>
                <a:hlinkClick r:id="rId3"/>
              </a:rPr>
              <a:t>https://hosho.go.jp/pdf/guideline_qa.pdf</a:t>
            </a:r>
            <a:endParaRPr lang="en-US" altLang="ja-JP" sz="2400" dirty="0">
              <a:latin typeface="Century" panose="02040604050505020304" pitchFamily="18" charset="0"/>
              <a:ea typeface="ＭＳ ゴシック" panose="020B0609070205080204" pitchFamily="49" charset="-128"/>
            </a:endParaRPr>
          </a:p>
          <a:p>
            <a:pPr>
              <a:spcBef>
                <a:spcPct val="0"/>
              </a:spcBef>
              <a:buClrTx/>
              <a:buSzTx/>
              <a:buNone/>
            </a:pPr>
            <a:endParaRPr lang="en-US" altLang="ja-JP" sz="2000" dirty="0">
              <a:latin typeface="Century" panose="02040604050505020304" pitchFamily="18" charset="0"/>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１．経営者保証に関する準則</a:t>
            </a: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　法律ではないので、法的拘束力はないが</a:t>
            </a: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endParaRPr lang="en-US" altLang="ja-JP" sz="10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　金融機関等が遵守されることが期待される。</a:t>
            </a: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　事実上の拘束力</a:t>
            </a: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endParaRPr lang="en-US" altLang="ja-JP" sz="10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　お互いに協議によって合意に達することが前提</a:t>
            </a:r>
            <a:endParaRPr lang="en-US" altLang="ja-JP" sz="2400" dirty="0">
              <a:latin typeface="ＭＳ ゴシック" panose="020B0609070205080204" pitchFamily="49" charset="-128"/>
              <a:ea typeface="ＭＳ ゴシック" panose="020B0609070205080204" pitchFamily="49" charset="-128"/>
            </a:endParaRPr>
          </a:p>
          <a:p>
            <a:pPr marL="720725"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　</a:t>
            </a:r>
            <a:r>
              <a:rPr lang="ja-JP" altLang="en-US" sz="2400" b="1" dirty="0">
                <a:solidFill>
                  <a:srgbClr val="FF0000"/>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誠実性</a:t>
            </a:r>
            <a:r>
              <a:rPr lang="ja-JP" altLang="en-US" sz="2400" dirty="0">
                <a:latin typeface="ＭＳ ゴシック" panose="020B0609070205080204" pitchFamily="49" charset="-128"/>
                <a:ea typeface="ＭＳ ゴシック" panose="020B0609070205080204" pitchFamily="49" charset="-128"/>
              </a:rPr>
              <a:t>・</a:t>
            </a:r>
            <a:r>
              <a:rPr lang="ja-JP" altLang="en-US" sz="2400" b="1" dirty="0">
                <a:solidFill>
                  <a:srgbClr val="FF0000"/>
                </a:solidFill>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透明性</a:t>
            </a:r>
            <a:r>
              <a:rPr lang="ja-JP" altLang="en-US" sz="2400" dirty="0">
                <a:latin typeface="ＭＳ ゴシック" panose="020B0609070205080204" pitchFamily="49" charset="-128"/>
                <a:ea typeface="ＭＳ ゴシック" panose="020B0609070205080204" pitchFamily="49" charset="-128"/>
              </a:rPr>
              <a:t>が重要</a:t>
            </a:r>
            <a:endParaRPr lang="en-US" altLang="ja-JP" sz="2400" dirty="0">
              <a:latin typeface="ＭＳ ゴシック" panose="020B0609070205080204" pitchFamily="49" charset="-128"/>
              <a:ea typeface="ＭＳ ゴシック" panose="020B0609070205080204" pitchFamily="49" charset="-128"/>
            </a:endParaRPr>
          </a:p>
          <a:p>
            <a:pPr marL="2244725" indent="-1524000" eaLnBrk="1">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ガイドラインを盾に取っての過度な権利主張は慎まないといけない　</a:t>
            </a:r>
            <a:endParaRPr lang="en-US" altLang="ja-JP" sz="2800" dirty="0">
              <a:latin typeface="Times New Roman" panose="02020603050405020304" pitchFamily="18" charset="0"/>
              <a:ea typeface="ＭＳ ゴシック" panose="020B0609070205080204" pitchFamily="49" charset="-128"/>
              <a:cs typeface="Times New Roman" panose="02020603050405020304" pitchFamily="18" charset="0"/>
            </a:endParaRPr>
          </a:p>
          <a:p>
            <a:pPr eaLnBrk="1">
              <a:spcBef>
                <a:spcPct val="0"/>
              </a:spcBef>
              <a:buClrTx/>
              <a:buSzTx/>
              <a:buFontTx/>
              <a:buNone/>
            </a:pPr>
            <a:r>
              <a:rPr lang="ja-JP" altLang="ja-JP" sz="2000" dirty="0">
                <a:latin typeface="ＭＳ ゴシック" panose="020B0609070205080204" pitchFamily="49" charset="-128"/>
                <a:ea typeface="ＭＳ ゴシック" panose="020B0609070205080204" pitchFamily="49" charset="-128"/>
              </a:rPr>
              <a:t>　　　</a:t>
            </a:r>
            <a:endParaRPr lang="ja-JP" altLang="en-US"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436618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424936" cy="6340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第２．「経営者保証に関するガイドライン」</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dirty="0">
              <a:latin typeface="ＭＳ ゴシック" panose="020B0609070205080204" pitchFamily="49" charset="-128"/>
              <a:ea typeface="ＭＳ ゴシック" panose="020B0609070205080204" pitchFamily="49" charset="-128"/>
            </a:endParaRPr>
          </a:p>
          <a:p>
            <a:pPr>
              <a:spcBef>
                <a:spcPct val="0"/>
              </a:spcBef>
              <a:buClrTx/>
              <a:buSzTx/>
              <a:buNone/>
            </a:pPr>
            <a:r>
              <a:rPr lang="ja-JP" altLang="en-US" sz="2400" dirty="0">
                <a:latin typeface="ＭＳ ゴシック" panose="020B0609070205080204" pitchFamily="49" charset="-128"/>
                <a:ea typeface="ＭＳ ゴシック" panose="020B0609070205080204" pitchFamily="49" charset="-128"/>
              </a:rPr>
              <a:t>　　</a:t>
            </a:r>
            <a:r>
              <a:rPr lang="ja-JP" altLang="en-US" sz="2400" dirty="0">
                <a:latin typeface="Century" panose="02040604050505020304" pitchFamily="18" charset="0"/>
                <a:ea typeface="ＭＳ ゴシック" panose="020B0609070205080204" pitchFamily="49" charset="-128"/>
              </a:rPr>
              <a:t>２．時的段階による規律の違い</a:t>
            </a: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r>
              <a:rPr lang="ja-JP" altLang="en-US" sz="2400" dirty="0">
                <a:latin typeface="Century" panose="02040604050505020304" pitchFamily="18" charset="0"/>
                <a:ea typeface="ＭＳ ゴシック" panose="020B0609070205080204" pitchFamily="49" charset="-128"/>
              </a:rPr>
              <a:t>　⑴　借入時・融資開始時（入口）　</a:t>
            </a:r>
            <a:r>
              <a:rPr lang="en-US" altLang="ja-JP" sz="1800" dirty="0">
                <a:latin typeface="Century" panose="02040604050505020304" pitchFamily="18" charset="0"/>
                <a:ea typeface="ＭＳ ゴシック" panose="020B0609070205080204" pitchFamily="49" charset="-128"/>
              </a:rPr>
              <a:t>※</a:t>
            </a:r>
            <a:r>
              <a:rPr lang="ja-JP" altLang="en-US" sz="1800" dirty="0">
                <a:latin typeface="Century" panose="02040604050505020304" pitchFamily="18" charset="0"/>
                <a:ea typeface="ＭＳ ゴシック" panose="020B0609070205080204" pitchFamily="49" charset="-128"/>
              </a:rPr>
              <a:t>今回は対象外</a:t>
            </a:r>
            <a:endParaRPr lang="en-US" altLang="ja-JP" sz="1800" dirty="0">
              <a:latin typeface="Century" panose="02040604050505020304" pitchFamily="18" charset="0"/>
              <a:ea typeface="ＭＳ ゴシック" panose="020B0609070205080204" pitchFamily="49" charset="-128"/>
            </a:endParaRPr>
          </a:p>
          <a:p>
            <a:pPr marL="720725" eaLnBrk="1">
              <a:spcBef>
                <a:spcPct val="0"/>
              </a:spcBef>
              <a:buClrTx/>
              <a:buSzTx/>
              <a:buNone/>
            </a:pPr>
            <a:endParaRPr lang="en-US" altLang="ja-JP" sz="1000" dirty="0">
              <a:latin typeface="Century" panose="02040604050505020304" pitchFamily="18" charset="0"/>
              <a:ea typeface="ＭＳ ゴシック" panose="020B0609070205080204" pitchFamily="49" charset="-128"/>
            </a:endParaRPr>
          </a:p>
          <a:p>
            <a:pPr marL="720725" eaLnBrk="1">
              <a:spcBef>
                <a:spcPct val="0"/>
              </a:spcBef>
              <a:buClrTx/>
              <a:buSzTx/>
              <a:buNone/>
            </a:pPr>
            <a:r>
              <a:rPr lang="ja-JP" altLang="en-US" sz="2400" dirty="0">
                <a:latin typeface="Century" panose="02040604050505020304" pitchFamily="18" charset="0"/>
                <a:ea typeface="ＭＳ ゴシック" panose="020B0609070205080204" pitchFamily="49" charset="-128"/>
              </a:rPr>
              <a:t>　　　</a:t>
            </a:r>
            <a:r>
              <a:rPr lang="en-US" altLang="ja-JP"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GL</a:t>
            </a:r>
            <a:r>
              <a:rPr lang="ja-JP" altLang="en-US"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第</a:t>
            </a:r>
            <a:r>
              <a:rPr lang="en-US" altLang="ja-JP"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5</a:t>
            </a:r>
            <a:r>
              <a:rPr lang="ja-JP" altLang="en-US"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項</a:t>
            </a:r>
            <a:r>
              <a:rPr lang="ja-JP" altLang="en-US" sz="2400" dirty="0">
                <a:latin typeface="Century" panose="02040604050505020304" pitchFamily="18" charset="0"/>
                <a:ea typeface="ＭＳ ゴシック" panose="020B0609070205080204" pitchFamily="49" charset="-128"/>
              </a:rPr>
              <a:t>　経営者保証に依存しない融資　　　　</a:t>
            </a: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r>
              <a:rPr lang="ja-JP" altLang="en-US" sz="2400" dirty="0">
                <a:latin typeface="Century" panose="02040604050505020304" pitchFamily="18" charset="0"/>
                <a:ea typeface="ＭＳ ゴシック" panose="020B0609070205080204" pitchFamily="49" charset="-128"/>
              </a:rPr>
              <a:t>　⑵　保証契約中の見直し（中間）</a:t>
            </a: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endParaRPr lang="en-US" altLang="ja-JP" sz="1000" dirty="0">
              <a:latin typeface="Century" panose="02040604050505020304" pitchFamily="18" charset="0"/>
              <a:ea typeface="ＭＳ ゴシック" panose="020B0609070205080204" pitchFamily="49" charset="-128"/>
            </a:endParaRPr>
          </a:p>
          <a:p>
            <a:pPr marL="720725">
              <a:spcBef>
                <a:spcPct val="0"/>
              </a:spcBef>
              <a:buClrTx/>
              <a:buSzTx/>
              <a:buNone/>
            </a:pPr>
            <a:r>
              <a:rPr lang="ja-JP" altLang="en-US" sz="2400" dirty="0">
                <a:latin typeface="Century" panose="02040604050505020304" pitchFamily="18" charset="0"/>
                <a:ea typeface="ＭＳ ゴシック" panose="020B0609070205080204" pitchFamily="49" charset="-128"/>
              </a:rPr>
              <a:t>　　　</a:t>
            </a:r>
            <a:r>
              <a:rPr lang="en-US" altLang="ja-JP"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GL</a:t>
            </a:r>
            <a:r>
              <a:rPr lang="ja-JP" altLang="en-US"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第</a:t>
            </a:r>
            <a:r>
              <a:rPr lang="en-US" altLang="ja-JP"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6</a:t>
            </a:r>
            <a:r>
              <a:rPr lang="ja-JP" altLang="en-US"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項</a:t>
            </a:r>
            <a:r>
              <a:rPr lang="ja-JP" altLang="en-US" sz="2400" dirty="0">
                <a:latin typeface="Century" panose="02040604050505020304" pitchFamily="18" charset="0"/>
                <a:ea typeface="ＭＳ ゴシック" panose="020B0609070205080204" pitchFamily="49" charset="-128"/>
              </a:rPr>
              <a:t>　前経営者の保証契約の解除</a:t>
            </a:r>
            <a:endParaRPr lang="en-US" altLang="ja-JP" sz="2400" dirty="0">
              <a:latin typeface="Century" panose="02040604050505020304" pitchFamily="18" charset="0"/>
              <a:ea typeface="ＭＳ ゴシック" panose="020B0609070205080204" pitchFamily="49" charset="-128"/>
            </a:endParaRPr>
          </a:p>
          <a:p>
            <a:pPr marL="3140075" indent="-2419350">
              <a:spcBef>
                <a:spcPct val="0"/>
              </a:spcBef>
              <a:buClrTx/>
              <a:buSzTx/>
              <a:buNone/>
            </a:pPr>
            <a:r>
              <a:rPr lang="ja-JP" altLang="en-US" sz="2400" dirty="0">
                <a:latin typeface="Century" panose="02040604050505020304" pitchFamily="18" charset="0"/>
                <a:ea typeface="ＭＳ ゴシック" panose="020B0609070205080204" pitchFamily="49" charset="-128"/>
              </a:rPr>
              <a:t>　　　　　　　　後継者の保証契約不承継（限定的な保証契約の締結）　</a:t>
            </a: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r>
              <a:rPr lang="ja-JP" altLang="en-US" sz="2400" dirty="0">
                <a:latin typeface="Century" panose="02040604050505020304" pitchFamily="18" charset="0"/>
                <a:ea typeface="ＭＳ ゴシック" panose="020B0609070205080204" pitchFamily="49" charset="-128"/>
              </a:rPr>
              <a:t>　⑶　保証債務の整理（出口）</a:t>
            </a: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endParaRPr lang="en-US" altLang="ja-JP" sz="1000" dirty="0">
              <a:latin typeface="Century" panose="02040604050505020304" pitchFamily="18" charset="0"/>
              <a:ea typeface="ＭＳ ゴシック" panose="020B0609070205080204" pitchFamily="49" charset="-128"/>
            </a:endParaRPr>
          </a:p>
          <a:p>
            <a:pPr marL="720725">
              <a:spcBef>
                <a:spcPct val="0"/>
              </a:spcBef>
              <a:buClrTx/>
              <a:buSzTx/>
              <a:buNone/>
            </a:pPr>
            <a:r>
              <a:rPr lang="ja-JP" altLang="en-US" sz="2400" dirty="0">
                <a:latin typeface="Century" panose="02040604050505020304" pitchFamily="18" charset="0"/>
                <a:ea typeface="ＭＳ ゴシック" panose="020B0609070205080204" pitchFamily="49" charset="-128"/>
              </a:rPr>
              <a:t>　　　</a:t>
            </a:r>
            <a:r>
              <a:rPr lang="en-US" altLang="ja-JP"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GL</a:t>
            </a:r>
            <a:r>
              <a:rPr lang="ja-JP" altLang="en-US"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第</a:t>
            </a:r>
            <a:r>
              <a:rPr lang="en-US" altLang="ja-JP"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7</a:t>
            </a:r>
            <a:r>
              <a:rPr lang="ja-JP" altLang="en-US"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項</a:t>
            </a:r>
            <a:r>
              <a:rPr lang="ja-JP" altLang="en-US" sz="2400" dirty="0">
                <a:latin typeface="Century" panose="02040604050505020304" pitchFamily="18" charset="0"/>
                <a:ea typeface="ＭＳ ゴシック" panose="020B0609070205080204" pitchFamily="49" charset="-128"/>
              </a:rPr>
              <a:t>　保証債務の免除</a:t>
            </a:r>
            <a:endParaRPr lang="en-US" altLang="ja-JP" sz="2400" dirty="0">
              <a:latin typeface="Century" panose="02040604050505020304" pitchFamily="18" charset="0"/>
              <a:ea typeface="ＭＳ ゴシック" panose="020B0609070205080204" pitchFamily="49" charset="-128"/>
            </a:endParaRPr>
          </a:p>
          <a:p>
            <a:pPr marL="720725">
              <a:spcBef>
                <a:spcPct val="0"/>
              </a:spcBef>
              <a:buClrTx/>
              <a:buSzTx/>
              <a:buNone/>
            </a:pPr>
            <a:r>
              <a:rPr lang="ja-JP" altLang="en-US" sz="2400" dirty="0">
                <a:latin typeface="Century" panose="02040604050505020304" pitchFamily="18" charset="0"/>
                <a:ea typeface="ＭＳ ゴシック" panose="020B0609070205080204" pitchFamily="49" charset="-128"/>
              </a:rPr>
              <a:t>　　　　　　　　残存資産の確保</a:t>
            </a: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r>
              <a:rPr lang="ja-JP" altLang="ja-JP" sz="2000" dirty="0">
                <a:latin typeface="Century" panose="02040604050505020304" pitchFamily="18" charset="0"/>
                <a:ea typeface="ＭＳ ゴシック" panose="020B0609070205080204" pitchFamily="49" charset="-128"/>
              </a:rPr>
              <a:t>　　　</a:t>
            </a:r>
            <a:endParaRPr lang="ja-JP" altLang="en-US" sz="2000" dirty="0">
              <a:latin typeface="Century" panose="02040604050505020304" pitchFamily="18" charset="0"/>
              <a:ea typeface="ＭＳ ゴシック" panose="020B0609070205080204" pitchFamily="49" charset="-128"/>
            </a:endParaRPr>
          </a:p>
        </p:txBody>
      </p:sp>
      <p:sp>
        <p:nvSpPr>
          <p:cNvPr id="2" name="矢印: 右 1">
            <a:extLst>
              <a:ext uri="{FF2B5EF4-FFF2-40B4-BE49-F238E27FC236}">
                <a16:creationId xmlns:a16="http://schemas.microsoft.com/office/drawing/2014/main" id="{F46B6EAC-204E-42D8-972C-95CB69142AF4}"/>
              </a:ext>
            </a:extLst>
          </p:cNvPr>
          <p:cNvSpPr/>
          <p:nvPr/>
        </p:nvSpPr>
        <p:spPr>
          <a:xfrm>
            <a:off x="1475656" y="2217004"/>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矢印: 右 3">
            <a:extLst>
              <a:ext uri="{FF2B5EF4-FFF2-40B4-BE49-F238E27FC236}">
                <a16:creationId xmlns:a16="http://schemas.microsoft.com/office/drawing/2014/main" id="{A731CCF0-0225-4681-973E-1BB450AF47AE}"/>
              </a:ext>
            </a:extLst>
          </p:cNvPr>
          <p:cNvSpPr/>
          <p:nvPr/>
        </p:nvSpPr>
        <p:spPr>
          <a:xfrm>
            <a:off x="1491331" y="3429000"/>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矢印: 右 5">
            <a:extLst>
              <a:ext uri="{FF2B5EF4-FFF2-40B4-BE49-F238E27FC236}">
                <a16:creationId xmlns:a16="http://schemas.microsoft.com/office/drawing/2014/main" id="{7A0255A1-6B00-45F6-A4EE-B5DD9317A7FE}"/>
              </a:ext>
            </a:extLst>
          </p:cNvPr>
          <p:cNvSpPr/>
          <p:nvPr/>
        </p:nvSpPr>
        <p:spPr>
          <a:xfrm>
            <a:off x="1473316" y="5436086"/>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20631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640960" cy="67403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第３．経営者保証ガイドラインと事業承継</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a:t>
            </a:r>
            <a:r>
              <a:rPr lang="ja-JP" altLang="en-US" sz="2400" dirty="0">
                <a:latin typeface="Century" panose="02040604050505020304" pitchFamily="18" charset="0"/>
                <a:ea typeface="ＭＳ ゴシック" panose="020B0609070205080204" pitchFamily="49" charset="-128"/>
              </a:rPr>
              <a:t>主たる債務者の経営状況による違い</a:t>
            </a: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endParaRPr lang="en-US" altLang="ja-JP" sz="1600" dirty="0">
              <a:latin typeface="Century" panose="02040604050505020304" pitchFamily="18" charset="0"/>
              <a:ea typeface="ＭＳ ゴシック" panose="020B0609070205080204" pitchFamily="49" charset="-128"/>
            </a:endParaRPr>
          </a:p>
          <a:p>
            <a:pPr marL="720725" eaLnBrk="1">
              <a:spcBef>
                <a:spcPct val="0"/>
              </a:spcBef>
              <a:buClrTx/>
              <a:buSzTx/>
              <a:buNone/>
            </a:pPr>
            <a:r>
              <a:rPr lang="ja-JP" altLang="en-US" sz="2400" dirty="0">
                <a:latin typeface="Century" panose="02040604050505020304" pitchFamily="18" charset="0"/>
                <a:ea typeface="ＭＳ ゴシック" panose="020B0609070205080204" pitchFamily="49" charset="-128"/>
              </a:rPr>
              <a:t>　１　主たる債務者（会社）が資産超過</a:t>
            </a: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r>
              <a:rPr lang="ja-JP" altLang="en-US" sz="2400" dirty="0">
                <a:latin typeface="Century" panose="02040604050505020304" pitchFamily="18" charset="0"/>
                <a:ea typeface="ＭＳ ゴシック" panose="020B0609070205080204" pitchFamily="49" charset="-128"/>
              </a:rPr>
              <a:t>　　　主たる債務が</a:t>
            </a:r>
            <a:r>
              <a:rPr lang="ja-JP" altLang="en-US" sz="2400" b="1" dirty="0">
                <a:solidFill>
                  <a:srgbClr val="FF000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完済可能　</a:t>
            </a:r>
            <a:r>
              <a:rPr lang="ja-JP" altLang="en-US" sz="2400" u="sng" dirty="0">
                <a:latin typeface="Century" panose="02040604050505020304" pitchFamily="18" charset="0"/>
                <a:ea typeface="ＭＳ ゴシック" panose="020B0609070205080204" pitchFamily="49" charset="-128"/>
              </a:rPr>
              <a:t>後継者いることが多い</a:t>
            </a:r>
            <a:endParaRPr lang="en-US" altLang="ja-JP" sz="2400" b="1" u="sng" dirty="0">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endParaRPr>
          </a:p>
          <a:p>
            <a:pPr marL="720725" eaLnBrk="1">
              <a:spcBef>
                <a:spcPct val="0"/>
              </a:spcBef>
              <a:buClrTx/>
              <a:buSzTx/>
              <a:buNone/>
            </a:pPr>
            <a:endParaRPr lang="en-US" altLang="ja-JP" sz="1000" dirty="0">
              <a:latin typeface="Century" panose="02040604050505020304" pitchFamily="18" charset="0"/>
              <a:ea typeface="ＭＳ ゴシック" panose="020B0609070205080204" pitchFamily="49" charset="-128"/>
            </a:endParaRPr>
          </a:p>
          <a:p>
            <a:pPr marL="720725">
              <a:spcBef>
                <a:spcPct val="0"/>
              </a:spcBef>
              <a:buClrTx/>
              <a:buSzTx/>
              <a:buNone/>
            </a:pPr>
            <a:r>
              <a:rPr lang="ja-JP" altLang="en-US" sz="2400" dirty="0">
                <a:latin typeface="Century" panose="02040604050505020304" pitchFamily="18" charset="0"/>
                <a:ea typeface="ＭＳ ゴシック" panose="020B0609070205080204" pitchFamily="49" charset="-128"/>
              </a:rPr>
              <a:t>　　　</a:t>
            </a:r>
            <a:r>
              <a:rPr lang="en-US" altLang="ja-JP"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GL</a:t>
            </a:r>
            <a:r>
              <a:rPr lang="ja-JP" altLang="en-US"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第</a:t>
            </a:r>
            <a:r>
              <a:rPr lang="en-US" altLang="ja-JP"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6</a:t>
            </a:r>
            <a:r>
              <a:rPr lang="ja-JP" altLang="en-US"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項</a:t>
            </a:r>
            <a:endParaRPr lang="en-US" altLang="ja-JP"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endParaRPr>
          </a:p>
          <a:p>
            <a:pPr marL="720725">
              <a:spcBef>
                <a:spcPct val="0"/>
              </a:spcBef>
              <a:buClrTx/>
              <a:buSzTx/>
              <a:buNone/>
            </a:pPr>
            <a:r>
              <a:rPr lang="ja-JP" altLang="en-US" sz="1000" dirty="0">
                <a:latin typeface="Century" panose="02040604050505020304" pitchFamily="18" charset="0"/>
                <a:ea typeface="ＭＳ ゴシック" panose="020B0609070205080204" pitchFamily="49" charset="-128"/>
              </a:rPr>
              <a:t>　</a:t>
            </a:r>
            <a:endParaRPr lang="en-US" altLang="ja-JP" sz="1000" dirty="0">
              <a:latin typeface="Century" panose="02040604050505020304" pitchFamily="18" charset="0"/>
              <a:ea typeface="ＭＳ ゴシック" panose="020B0609070205080204" pitchFamily="49" charset="-128"/>
            </a:endParaRPr>
          </a:p>
          <a:p>
            <a:pPr marL="720725">
              <a:spcBef>
                <a:spcPct val="0"/>
              </a:spcBef>
              <a:buClrTx/>
              <a:buSzTx/>
              <a:buNone/>
            </a:pPr>
            <a:r>
              <a:rPr lang="ja-JP" altLang="en-US" sz="2400" dirty="0">
                <a:latin typeface="Century" panose="02040604050505020304" pitchFamily="18" charset="0"/>
                <a:ea typeface="ＭＳ ゴシック" panose="020B0609070205080204" pitchFamily="49" charset="-128"/>
              </a:rPr>
              <a:t>　　＊　前経営者：保証契約解除</a:t>
            </a:r>
            <a:endParaRPr lang="en-US" altLang="ja-JP" sz="2400" dirty="0">
              <a:latin typeface="Century" panose="02040604050505020304" pitchFamily="18" charset="0"/>
              <a:ea typeface="ＭＳ ゴシック" panose="020B0609070205080204" pitchFamily="49" charset="-128"/>
            </a:endParaRPr>
          </a:p>
          <a:p>
            <a:pPr marL="3140075" indent="-2419350">
              <a:spcBef>
                <a:spcPct val="0"/>
              </a:spcBef>
              <a:buClrTx/>
              <a:buSzTx/>
              <a:buNone/>
            </a:pPr>
            <a:r>
              <a:rPr lang="ja-JP" altLang="en-US" sz="2400" dirty="0">
                <a:latin typeface="Century" panose="02040604050505020304" pitchFamily="18" charset="0"/>
                <a:ea typeface="ＭＳ ゴシック" panose="020B0609070205080204" pitchFamily="49" charset="-128"/>
              </a:rPr>
              <a:t>　　＊　後継者：</a:t>
            </a:r>
            <a:r>
              <a:rPr lang="ja-JP" altLang="en-US" sz="2400" u="sng" dirty="0">
                <a:latin typeface="Century" panose="02040604050505020304" pitchFamily="18" charset="0"/>
                <a:ea typeface="ＭＳ ゴシック" panose="020B0609070205080204" pitchFamily="49" charset="-128"/>
              </a:rPr>
              <a:t>保証契約不承継</a:t>
            </a:r>
            <a:r>
              <a:rPr lang="ja-JP" altLang="en-US" sz="2400" dirty="0">
                <a:latin typeface="Century" panose="02040604050505020304" pitchFamily="18" charset="0"/>
                <a:ea typeface="ＭＳ ゴシック" panose="020B0609070205080204" pitchFamily="49" charset="-128"/>
              </a:rPr>
              <a:t>・限定的な保証　</a:t>
            </a: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r>
              <a:rPr lang="ja-JP" altLang="en-US" sz="2400" dirty="0">
                <a:latin typeface="Century" panose="02040604050505020304" pitchFamily="18" charset="0"/>
                <a:ea typeface="ＭＳ ゴシック" panose="020B0609070205080204" pitchFamily="49" charset="-128"/>
              </a:rPr>
              <a:t>　２　主たる債務者（会社）が債務超過</a:t>
            </a:r>
            <a:endParaRPr lang="en-US" altLang="ja-JP" sz="2400" dirty="0">
              <a:latin typeface="Century" panose="02040604050505020304" pitchFamily="18" charset="0"/>
              <a:ea typeface="ＭＳ ゴシック" panose="020B0609070205080204" pitchFamily="49" charset="-128"/>
            </a:endParaRPr>
          </a:p>
          <a:p>
            <a:pPr marL="720725" eaLnBrk="1">
              <a:spcBef>
                <a:spcPct val="0"/>
              </a:spcBef>
              <a:buClrTx/>
              <a:buSzTx/>
              <a:buNone/>
            </a:pPr>
            <a:r>
              <a:rPr lang="ja-JP" altLang="en-US" sz="2400" dirty="0">
                <a:latin typeface="Century" panose="02040604050505020304" pitchFamily="18" charset="0"/>
                <a:ea typeface="ＭＳ ゴシック" panose="020B0609070205080204" pitchFamily="49" charset="-128"/>
              </a:rPr>
              <a:t>　　　主たる債務が</a:t>
            </a:r>
            <a:r>
              <a:rPr lang="ja-JP" altLang="en-US" sz="2400" b="1" dirty="0">
                <a:solidFill>
                  <a:srgbClr val="FF000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完済不能　</a:t>
            </a:r>
            <a:r>
              <a:rPr lang="ja-JP" altLang="en-US" sz="2400" u="sng" dirty="0">
                <a:latin typeface="Century" panose="02040604050505020304" pitchFamily="18" charset="0"/>
                <a:ea typeface="ＭＳ ゴシック" panose="020B0609070205080204" pitchFamily="49" charset="-128"/>
              </a:rPr>
              <a:t>後継者いないことが多い</a:t>
            </a:r>
            <a:endParaRPr lang="en-US" altLang="ja-JP" sz="2400" u="sng" dirty="0">
              <a:latin typeface="Century" panose="02040604050505020304" pitchFamily="18" charset="0"/>
              <a:ea typeface="ＭＳ ゴシック" panose="020B0609070205080204" pitchFamily="49" charset="-128"/>
            </a:endParaRPr>
          </a:p>
          <a:p>
            <a:pPr marL="720725" eaLnBrk="1">
              <a:spcBef>
                <a:spcPct val="0"/>
              </a:spcBef>
              <a:buClrTx/>
              <a:buSzTx/>
              <a:buNone/>
            </a:pPr>
            <a:endParaRPr lang="en-US" altLang="ja-JP" sz="1000" u="sng" dirty="0">
              <a:latin typeface="Century" panose="02040604050505020304" pitchFamily="18" charset="0"/>
              <a:ea typeface="ＭＳ ゴシック" panose="020B0609070205080204" pitchFamily="49" charset="-128"/>
            </a:endParaRPr>
          </a:p>
          <a:p>
            <a:pPr marL="720725">
              <a:spcBef>
                <a:spcPct val="0"/>
              </a:spcBef>
              <a:buClrTx/>
              <a:buSzTx/>
              <a:buNone/>
            </a:pPr>
            <a:r>
              <a:rPr lang="ja-JP" altLang="en-US" sz="2400" dirty="0">
                <a:latin typeface="Century" panose="02040604050505020304" pitchFamily="18" charset="0"/>
                <a:ea typeface="ＭＳ ゴシック" panose="020B0609070205080204" pitchFamily="49" charset="-128"/>
              </a:rPr>
              <a:t>　　　</a:t>
            </a:r>
            <a:r>
              <a:rPr lang="en-US" altLang="ja-JP"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GL</a:t>
            </a:r>
            <a:r>
              <a:rPr lang="ja-JP" altLang="en-US"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第</a:t>
            </a:r>
            <a:r>
              <a:rPr lang="en-US" altLang="ja-JP"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7</a:t>
            </a:r>
            <a:r>
              <a:rPr lang="ja-JP" altLang="en-US" sz="2400" b="1" dirty="0">
                <a:solidFill>
                  <a:srgbClr val="0070C0"/>
                </a:solidFill>
                <a:effectLst>
                  <a:outerShdw blurRad="38100" dist="38100" dir="2700000" algn="tl">
                    <a:srgbClr val="000000">
                      <a:alpha val="43137"/>
                    </a:srgbClr>
                  </a:outerShdw>
                </a:effectLst>
                <a:latin typeface="Century" panose="02040604050505020304" pitchFamily="18" charset="0"/>
                <a:ea typeface="ＭＳ ゴシック" panose="020B0609070205080204" pitchFamily="49" charset="-128"/>
              </a:rPr>
              <a:t>項</a:t>
            </a:r>
            <a:r>
              <a:rPr lang="ja-JP" altLang="en-US" sz="2400" dirty="0">
                <a:latin typeface="Century" panose="02040604050505020304" pitchFamily="18" charset="0"/>
                <a:ea typeface="ＭＳ ゴシック" panose="020B0609070205080204" pitchFamily="49" charset="-128"/>
              </a:rPr>
              <a:t>　</a:t>
            </a:r>
            <a:endParaRPr lang="en-US" altLang="ja-JP" sz="2400" dirty="0">
              <a:latin typeface="Century" panose="02040604050505020304" pitchFamily="18" charset="0"/>
              <a:ea typeface="ＭＳ ゴシック" panose="020B0609070205080204" pitchFamily="49" charset="-128"/>
            </a:endParaRPr>
          </a:p>
          <a:p>
            <a:pPr marL="720725">
              <a:spcBef>
                <a:spcPct val="0"/>
              </a:spcBef>
              <a:buClrTx/>
              <a:buSzTx/>
              <a:buNone/>
            </a:pPr>
            <a:endParaRPr lang="en-US" altLang="ja-JP" sz="1000" dirty="0">
              <a:latin typeface="Century" panose="02040604050505020304" pitchFamily="18" charset="0"/>
              <a:ea typeface="ＭＳ ゴシック" panose="020B0609070205080204" pitchFamily="49" charset="-128"/>
            </a:endParaRPr>
          </a:p>
          <a:p>
            <a:pPr marL="720725">
              <a:spcBef>
                <a:spcPct val="0"/>
              </a:spcBef>
              <a:buClrTx/>
              <a:buSzTx/>
              <a:buNone/>
            </a:pPr>
            <a:r>
              <a:rPr lang="ja-JP" altLang="en-US" sz="2400" dirty="0">
                <a:latin typeface="Century" panose="02040604050505020304" pitchFamily="18" charset="0"/>
                <a:ea typeface="ＭＳ ゴシック" panose="020B0609070205080204" pitchFamily="49" charset="-128"/>
              </a:rPr>
              <a:t>　　＊　主たる債務者：法的整理・私的整理</a:t>
            </a:r>
            <a:endParaRPr lang="en-US" altLang="ja-JP" sz="2400" dirty="0">
              <a:latin typeface="Century" panose="02040604050505020304" pitchFamily="18" charset="0"/>
              <a:ea typeface="ＭＳ ゴシック" panose="020B0609070205080204" pitchFamily="49" charset="-128"/>
            </a:endParaRPr>
          </a:p>
          <a:p>
            <a:pPr marL="720725">
              <a:spcBef>
                <a:spcPct val="0"/>
              </a:spcBef>
              <a:buClrTx/>
              <a:buSzTx/>
              <a:buNone/>
            </a:pPr>
            <a:r>
              <a:rPr lang="ja-JP" altLang="en-US" sz="2400" dirty="0">
                <a:latin typeface="Century" panose="02040604050505020304" pitchFamily="18" charset="0"/>
                <a:ea typeface="ＭＳ ゴシック" panose="020B0609070205080204" pitchFamily="49" charset="-128"/>
              </a:rPr>
              <a:t>　　＊　保証人：保証債務の免除</a:t>
            </a:r>
            <a:endParaRPr lang="en-US" altLang="ja-JP" sz="2400" dirty="0">
              <a:latin typeface="Century" panose="02040604050505020304" pitchFamily="18" charset="0"/>
              <a:ea typeface="ＭＳ ゴシック" panose="020B0609070205080204" pitchFamily="49" charset="-128"/>
            </a:endParaRPr>
          </a:p>
          <a:p>
            <a:pPr marL="720725">
              <a:spcBef>
                <a:spcPct val="0"/>
              </a:spcBef>
              <a:buClrTx/>
              <a:buSzTx/>
              <a:buNone/>
            </a:pPr>
            <a:r>
              <a:rPr lang="ja-JP" altLang="en-US" sz="2400" dirty="0">
                <a:latin typeface="Century" panose="02040604050505020304" pitchFamily="18" charset="0"/>
                <a:ea typeface="ＭＳ ゴシック" panose="020B0609070205080204" pitchFamily="49" charset="-128"/>
              </a:rPr>
              <a:t>　　　　　　　　</a:t>
            </a:r>
            <a:r>
              <a:rPr lang="ja-JP" altLang="en-US" sz="2400" u="sng" dirty="0">
                <a:latin typeface="Century" panose="02040604050505020304" pitchFamily="18" charset="0"/>
                <a:ea typeface="ＭＳ ゴシック" panose="020B0609070205080204" pitchFamily="49" charset="-128"/>
              </a:rPr>
              <a:t>残存資産</a:t>
            </a:r>
            <a:r>
              <a:rPr lang="ja-JP" altLang="en-US" sz="2400" dirty="0">
                <a:latin typeface="Century" panose="02040604050505020304" pitchFamily="18" charset="0"/>
                <a:ea typeface="ＭＳ ゴシック" panose="020B0609070205080204" pitchFamily="49" charset="-128"/>
              </a:rPr>
              <a:t>の確保</a:t>
            </a:r>
            <a:endParaRPr lang="en-US" altLang="ja-JP" sz="2400" dirty="0">
              <a:latin typeface="Century" panose="02040604050505020304" pitchFamily="18" charset="0"/>
              <a:ea typeface="ＭＳ ゴシック" panose="020B0609070205080204" pitchFamily="49" charset="-128"/>
            </a:endParaRPr>
          </a:p>
          <a:p>
            <a:pPr marL="720725">
              <a:spcBef>
                <a:spcPct val="0"/>
              </a:spcBef>
              <a:buClrTx/>
              <a:buSzTx/>
              <a:buNone/>
            </a:pPr>
            <a:endParaRPr lang="ja-JP" altLang="en-US" sz="2000" dirty="0">
              <a:latin typeface="Century" panose="02040604050505020304" pitchFamily="18" charset="0"/>
              <a:ea typeface="ＭＳ ゴシック" panose="020B0609070205080204" pitchFamily="49" charset="-128"/>
            </a:endParaRPr>
          </a:p>
        </p:txBody>
      </p:sp>
      <p:sp>
        <p:nvSpPr>
          <p:cNvPr id="2" name="矢印: 右 1">
            <a:extLst>
              <a:ext uri="{FF2B5EF4-FFF2-40B4-BE49-F238E27FC236}">
                <a16:creationId xmlns:a16="http://schemas.microsoft.com/office/drawing/2014/main" id="{F46B6EAC-204E-42D8-972C-95CB69142AF4}"/>
              </a:ext>
            </a:extLst>
          </p:cNvPr>
          <p:cNvSpPr/>
          <p:nvPr/>
        </p:nvSpPr>
        <p:spPr>
          <a:xfrm>
            <a:off x="1475656" y="2443524"/>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矢印: 右 3">
            <a:extLst>
              <a:ext uri="{FF2B5EF4-FFF2-40B4-BE49-F238E27FC236}">
                <a16:creationId xmlns:a16="http://schemas.microsoft.com/office/drawing/2014/main" id="{A731CCF0-0225-4681-973E-1BB450AF47AE}"/>
              </a:ext>
            </a:extLst>
          </p:cNvPr>
          <p:cNvSpPr/>
          <p:nvPr/>
        </p:nvSpPr>
        <p:spPr>
          <a:xfrm>
            <a:off x="1453138" y="4980327"/>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24064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640960" cy="6124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第４．主たる債務が完済可能のときの対応策</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１．</a:t>
            </a:r>
            <a:r>
              <a:rPr lang="ja-JP" altLang="en-US" sz="2400" dirty="0">
                <a:latin typeface="Century" panose="02040604050505020304" pitchFamily="18" charset="0"/>
                <a:ea typeface="ＭＳ ゴシック" panose="020B0609070205080204" pitchFamily="49" charset="-128"/>
              </a:rPr>
              <a:t>前経営者の保証解除</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a:t>
            </a:r>
            <a:r>
              <a:rPr lang="en-US" altLang="ja-JP" sz="2400" dirty="0">
                <a:latin typeface="Century" panose="02040604050505020304" pitchFamily="18" charset="0"/>
                <a:ea typeface="ＭＳ ゴシック" panose="020B0609070205080204" pitchFamily="49" charset="-128"/>
              </a:rPr>
              <a:t>【</a:t>
            </a:r>
            <a:r>
              <a:rPr lang="ja-JP" altLang="en-US" sz="2400" dirty="0">
                <a:latin typeface="Century" panose="02040604050505020304" pitchFamily="18" charset="0"/>
                <a:ea typeface="ＭＳ ゴシック" panose="020B0609070205080204" pitchFamily="49" charset="-128"/>
              </a:rPr>
              <a:t>考慮すべきファクター</a:t>
            </a:r>
            <a:r>
              <a:rPr lang="en-US" altLang="ja-JP" sz="2400" dirty="0">
                <a:latin typeface="Century" panose="02040604050505020304" pitchFamily="18" charset="0"/>
                <a:ea typeface="ＭＳ ゴシック" panose="020B0609070205080204" pitchFamily="49" charset="-128"/>
              </a:rPr>
              <a:t>】</a:t>
            </a:r>
          </a:p>
          <a:p>
            <a:pPr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下記を総合的に考慮する。</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1255713" indent="-1255713">
              <a:spcBef>
                <a:spcPct val="0"/>
              </a:spcBef>
              <a:buClrTx/>
              <a:buSzTx/>
              <a:buNone/>
            </a:pPr>
            <a:r>
              <a:rPr lang="ja-JP" altLang="en-US" sz="2400" dirty="0">
                <a:latin typeface="Century" panose="02040604050505020304" pitchFamily="18" charset="0"/>
                <a:ea typeface="ＭＳ ゴシック" panose="020B0609070205080204" pitchFamily="49" charset="-128"/>
              </a:rPr>
              <a:t>　　⑴　</a:t>
            </a:r>
            <a:r>
              <a:rPr lang="ja-JP" altLang="ja-JP" sz="2400" dirty="0"/>
              <a:t>前経営者が引き続き</a:t>
            </a:r>
            <a:r>
              <a:rPr lang="ja-JP" altLang="ja-JP" sz="2400" u="sng" dirty="0"/>
              <a:t>実質的な経営権・支配権</a:t>
            </a:r>
            <a:r>
              <a:rPr lang="ja-JP" altLang="ja-JP" sz="2400" dirty="0"/>
              <a:t>を有しているか否か</a:t>
            </a:r>
            <a:endParaRPr lang="en-US" altLang="ja-JP" sz="2400" dirty="0"/>
          </a:p>
          <a:p>
            <a:pPr marL="1792288" indent="-1792288">
              <a:spcBef>
                <a:spcPct val="0"/>
              </a:spcBef>
              <a:buClrTx/>
              <a:buSzTx/>
              <a:buNone/>
            </a:pPr>
            <a:r>
              <a:rPr lang="ja-JP" altLang="en-US" sz="2400" dirty="0"/>
              <a:t>　　　　　　</a:t>
            </a:r>
            <a:r>
              <a:rPr lang="ja-JP" altLang="ja-JP" sz="2400" dirty="0"/>
              <a:t>（</a:t>
            </a:r>
            <a:r>
              <a:rPr lang="ja-JP" altLang="en-US" sz="2400" dirty="0"/>
              <a:t>→</a:t>
            </a:r>
            <a:r>
              <a:rPr lang="ja-JP" altLang="ja-JP" sz="2400" dirty="0"/>
              <a:t>有していなければ、保証契約を解除できる方向</a:t>
            </a:r>
            <a:r>
              <a:rPr lang="ja-JP" altLang="en-US" sz="2400" dirty="0"/>
              <a:t>へ</a:t>
            </a:r>
            <a:r>
              <a:rPr lang="ja-JP" altLang="ja-JP" sz="2400" dirty="0"/>
              <a:t>）</a:t>
            </a:r>
            <a:endParaRPr lang="en-US" altLang="ja-JP" sz="2400" dirty="0"/>
          </a:p>
          <a:p>
            <a:pPr marL="1792288" indent="-1792288">
              <a:spcBef>
                <a:spcPct val="0"/>
              </a:spcBef>
              <a:buClrTx/>
              <a:buSzTx/>
              <a:buNone/>
            </a:pPr>
            <a:endParaRPr lang="en-US" altLang="ja-JP" sz="1600" dirty="0">
              <a:latin typeface="Century" panose="02040604050505020304" pitchFamily="18" charset="0"/>
              <a:ea typeface="ＭＳ ゴシック" panose="020B0609070205080204" pitchFamily="49" charset="-128"/>
            </a:endParaRPr>
          </a:p>
          <a:p>
            <a:pPr marL="1792288" indent="-1792288">
              <a:spcBef>
                <a:spcPct val="0"/>
              </a:spcBef>
              <a:buClrTx/>
              <a:buSzTx/>
              <a:buNone/>
            </a:pPr>
            <a:r>
              <a:rPr lang="ja-JP" altLang="en-US" sz="2400" dirty="0">
                <a:latin typeface="Century" panose="02040604050505020304" pitchFamily="18" charset="0"/>
                <a:ea typeface="ＭＳ ゴシック" panose="020B0609070205080204" pitchFamily="49" charset="-128"/>
              </a:rPr>
              <a:t>　　⑵　</a:t>
            </a:r>
            <a:r>
              <a:rPr lang="ja-JP" altLang="ja-JP" sz="2400" dirty="0"/>
              <a:t>当該保証契約以外の手段による</a:t>
            </a:r>
            <a:r>
              <a:rPr lang="ja-JP" altLang="ja-JP" sz="2400" u="sng" dirty="0"/>
              <a:t>既存債権の保全の状況</a:t>
            </a:r>
            <a:endParaRPr lang="en-US" altLang="ja-JP" sz="2400" u="sng" dirty="0"/>
          </a:p>
          <a:p>
            <a:pPr marL="1792288" indent="-1792288">
              <a:spcBef>
                <a:spcPct val="0"/>
              </a:spcBef>
              <a:buClrTx/>
              <a:buSzTx/>
              <a:buNone/>
            </a:pPr>
            <a:r>
              <a:rPr lang="ja-JP" altLang="en-US" sz="2400" dirty="0"/>
              <a:t>　　　　　　</a:t>
            </a:r>
            <a:r>
              <a:rPr lang="ja-JP" altLang="ja-JP" sz="2400" dirty="0"/>
              <a:t>（</a:t>
            </a:r>
            <a:r>
              <a:rPr lang="ja-JP" altLang="en-US" sz="2400" dirty="0"/>
              <a:t>→</a:t>
            </a:r>
            <a:r>
              <a:rPr lang="ja-JP" altLang="ja-JP" sz="2400" dirty="0"/>
              <a:t>保全されていれば、保証契約を解除できる方向</a:t>
            </a:r>
            <a:r>
              <a:rPr lang="ja-JP" altLang="en-US" sz="2400" dirty="0"/>
              <a:t>へ</a:t>
            </a:r>
            <a:r>
              <a:rPr lang="ja-JP" altLang="ja-JP" sz="2400" dirty="0"/>
              <a:t>）</a:t>
            </a:r>
            <a:endParaRPr lang="en-US" altLang="ja-JP" sz="2400" dirty="0"/>
          </a:p>
          <a:p>
            <a:pPr marL="1792288" indent="-1792288">
              <a:spcBef>
                <a:spcPct val="0"/>
              </a:spcBef>
              <a:buClrTx/>
              <a:buSzTx/>
              <a:buNone/>
            </a:pPr>
            <a:endParaRPr lang="en-US" altLang="ja-JP" sz="1600" dirty="0">
              <a:latin typeface="Century" panose="02040604050505020304" pitchFamily="18" charset="0"/>
              <a:ea typeface="ＭＳ ゴシック" panose="020B0609070205080204" pitchFamily="49" charset="-128"/>
            </a:endParaRPr>
          </a:p>
          <a:p>
            <a:pPr marL="1792288" indent="-1792288">
              <a:spcBef>
                <a:spcPct val="0"/>
              </a:spcBef>
              <a:buClrTx/>
              <a:buSzTx/>
              <a:buNone/>
            </a:pPr>
            <a:r>
              <a:rPr lang="ja-JP" altLang="en-US" sz="2400" dirty="0">
                <a:latin typeface="Century" panose="02040604050505020304" pitchFamily="18" charset="0"/>
                <a:ea typeface="ＭＳ ゴシック" panose="020B0609070205080204" pitchFamily="49" charset="-128"/>
              </a:rPr>
              <a:t>　　⑶　</a:t>
            </a:r>
            <a:r>
              <a:rPr lang="ja-JP" altLang="en-US" sz="2400" u="sng" dirty="0">
                <a:latin typeface="Century" panose="02040604050505020304" pitchFamily="18" charset="0"/>
                <a:ea typeface="ＭＳ ゴシック" panose="020B0609070205080204" pitchFamily="49" charset="-128"/>
              </a:rPr>
              <a:t>法人の資産・収益力による借入返済能力</a:t>
            </a:r>
            <a:endParaRPr lang="en-US" altLang="ja-JP" sz="2400" u="sng" dirty="0">
              <a:latin typeface="Century" panose="02040604050505020304" pitchFamily="18" charset="0"/>
              <a:ea typeface="ＭＳ ゴシック" panose="020B0609070205080204" pitchFamily="49" charset="-128"/>
            </a:endParaRPr>
          </a:p>
          <a:p>
            <a:pPr marL="1792288" indent="-1792288">
              <a:spcBef>
                <a:spcPct val="0"/>
              </a:spcBef>
              <a:buClrTx/>
              <a:buSzTx/>
              <a:buNone/>
            </a:pPr>
            <a:r>
              <a:rPr lang="ja-JP" altLang="en-US" sz="2400" dirty="0">
                <a:latin typeface="Century" panose="02040604050505020304" pitchFamily="18" charset="0"/>
                <a:ea typeface="ＭＳ ゴシック" panose="020B0609070205080204" pitchFamily="49" charset="-128"/>
              </a:rPr>
              <a:t>　　　　</a:t>
            </a:r>
            <a:r>
              <a:rPr lang="ja-JP" altLang="ja-JP" sz="2400" dirty="0"/>
              <a:t>（</a:t>
            </a:r>
            <a:r>
              <a:rPr lang="ja-JP" altLang="en-US" sz="2400" dirty="0"/>
              <a:t>→十分であれば</a:t>
            </a:r>
            <a:r>
              <a:rPr lang="ja-JP" altLang="ja-JP" sz="2400" dirty="0"/>
              <a:t>、保証契約を解除できる方向</a:t>
            </a:r>
            <a:r>
              <a:rPr lang="ja-JP" altLang="en-US" sz="2400" dirty="0"/>
              <a:t>へ</a:t>
            </a:r>
            <a:r>
              <a:rPr lang="ja-JP" altLang="ja-JP" sz="2400" dirty="0"/>
              <a:t>）</a:t>
            </a:r>
            <a:endParaRPr lang="en-US" altLang="ja-JP" sz="2400" dirty="0"/>
          </a:p>
          <a:p>
            <a:pPr marL="1792288" indent="-1792288">
              <a:spcBef>
                <a:spcPct val="0"/>
              </a:spcBef>
              <a:buClrTx/>
              <a:buSzTx/>
              <a:buNone/>
            </a:pPr>
            <a:endParaRPr lang="en-US" altLang="ja-JP" sz="2400" u="sng" dirty="0">
              <a:latin typeface="Century" panose="02040604050505020304" pitchFamily="18" charset="0"/>
              <a:ea typeface="ＭＳ ゴシック" panose="020B0609070205080204" pitchFamily="49" charset="-128"/>
            </a:endParaRPr>
          </a:p>
          <a:p>
            <a:pPr marL="720725" eaLnBrk="1">
              <a:spcBef>
                <a:spcPct val="0"/>
              </a:spcBef>
              <a:buClrTx/>
              <a:buSzTx/>
              <a:buNone/>
            </a:pPr>
            <a:endParaRPr lang="en-US" altLang="ja-JP" sz="1600" dirty="0">
              <a:latin typeface="Century" panose="02040604050505020304" pitchFamily="18" charset="0"/>
              <a:ea typeface="ＭＳ ゴシック" panose="020B0609070205080204" pitchFamily="49" charset="-128"/>
            </a:endParaRPr>
          </a:p>
          <a:p>
            <a:pPr marL="720725" eaLnBrk="1">
              <a:spcBef>
                <a:spcPct val="0"/>
              </a:spcBef>
              <a:buClrTx/>
              <a:buSzTx/>
              <a:buNone/>
            </a:pPr>
            <a:endParaRPr lang="ja-JP" altLang="en-US" sz="2000" dirty="0">
              <a:latin typeface="Century" panose="02040604050505020304" pitchFamily="18" charset="0"/>
              <a:ea typeface="ＭＳ ゴシック" panose="020B0609070205080204" pitchFamily="49" charset="-128"/>
            </a:endParaRPr>
          </a:p>
        </p:txBody>
      </p:sp>
    </p:spTree>
    <p:extLst>
      <p:ext uri="{BB962C8B-B14F-4D97-AF65-F5344CB8AC3E}">
        <p14:creationId xmlns:p14="http://schemas.microsoft.com/office/powerpoint/2010/main" val="819097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3">
            <a:extLst>
              <a:ext uri="{FF2B5EF4-FFF2-40B4-BE49-F238E27FC236}">
                <a16:creationId xmlns:a16="http://schemas.microsoft.com/office/drawing/2014/main" id="{24B5ACE9-54BD-439F-A05A-213323FE7946}"/>
              </a:ext>
            </a:extLst>
          </p:cNvPr>
          <p:cNvSpPr txBox="1">
            <a:spLocks noChangeArrowheads="1"/>
          </p:cNvSpPr>
          <p:nvPr/>
        </p:nvSpPr>
        <p:spPr bwMode="auto">
          <a:xfrm>
            <a:off x="251520" y="188640"/>
            <a:ext cx="8640960"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400"/>
              </a:spcBef>
              <a:buClr>
                <a:schemeClr val="accent1"/>
              </a:buClr>
              <a:buSzPct val="68000"/>
              <a:buFont typeface="Wingdings 3" panose="05040102010807070707" pitchFamily="18" charset="2"/>
              <a:buChar char=""/>
              <a:defRPr kumimoji="1" sz="2700">
                <a:solidFill>
                  <a:schemeClr val="tx1"/>
                </a:solidFill>
                <a:latin typeface="Lucida Sans Unicode" panose="020B0602030504020204" pitchFamily="34" charset="0"/>
                <a:ea typeface="ＭＳ Ｐゴシック" panose="020B0600070205080204" pitchFamily="50" charset="-128"/>
              </a:defRPr>
            </a:lvl1pPr>
            <a:lvl2pPr marL="742950" indent="-285750">
              <a:spcBef>
                <a:spcPts val="325"/>
              </a:spcBef>
              <a:buClr>
                <a:schemeClr val="accent1"/>
              </a:buClr>
              <a:buFont typeface="Verdana" panose="020B0604030504040204" pitchFamily="34" charset="0"/>
              <a:buChar char="◦"/>
              <a:defRPr kumimoji="1" sz="2300">
                <a:solidFill>
                  <a:schemeClr val="tx1"/>
                </a:solidFill>
                <a:latin typeface="Lucida Sans Unicode" panose="020B0602030504020204" pitchFamily="34" charset="0"/>
                <a:ea typeface="ＭＳ Ｐゴシック" panose="020B0600070205080204" pitchFamily="50" charset="-128"/>
              </a:defRPr>
            </a:lvl2pPr>
            <a:lvl3pPr marL="1143000" indent="-228600">
              <a:spcBef>
                <a:spcPts val="350"/>
              </a:spcBef>
              <a:buClr>
                <a:schemeClr val="accent2"/>
              </a:buClr>
              <a:buSzPct val="100000"/>
              <a:buFont typeface="Wingdings 2" panose="05020102010507070707" pitchFamily="18" charset="2"/>
              <a:buChar char=""/>
              <a:defRPr kumimoji="1" sz="2100">
                <a:solidFill>
                  <a:schemeClr val="tx1"/>
                </a:solidFill>
                <a:latin typeface="Lucida Sans Unicode" panose="020B0602030504020204" pitchFamily="34" charset="0"/>
                <a:ea typeface="ＭＳ Ｐゴシック" panose="020B0600070205080204" pitchFamily="50" charset="-128"/>
              </a:defRPr>
            </a:lvl3pPr>
            <a:lvl4pPr marL="1600200" indent="-228600">
              <a:spcBef>
                <a:spcPts val="350"/>
              </a:spcBef>
              <a:buClr>
                <a:schemeClr val="accent2"/>
              </a:buClr>
              <a:buFont typeface="Wingdings 2" panose="05020102010507070707" pitchFamily="18" charset="2"/>
              <a:buChar char=""/>
              <a:defRPr kumimoji="1" sz="1900">
                <a:solidFill>
                  <a:schemeClr val="tx1"/>
                </a:solidFill>
                <a:latin typeface="Lucida Sans Unicode" panose="020B0602030504020204" pitchFamily="34" charset="0"/>
                <a:ea typeface="ＭＳ Ｐゴシック" panose="020B0600070205080204" pitchFamily="50" charset="-128"/>
              </a:defRPr>
            </a:lvl4pPr>
            <a:lvl5pPr marL="2057400" indent="-228600">
              <a:spcBef>
                <a:spcPts val="350"/>
              </a:spcBef>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kumimoji="1">
                <a:solidFill>
                  <a:schemeClr val="tx1"/>
                </a:solidFill>
                <a:latin typeface="Lucida Sans Unicode" panose="020B0602030504020204" pitchFamily="34" charset="0"/>
                <a:ea typeface="ＭＳ Ｐゴシック" panose="020B0600070205080204" pitchFamily="50" charset="-128"/>
              </a:defRPr>
            </a:lvl9pPr>
          </a:lstStyle>
          <a:p>
            <a:pPr eaLnBrk="1">
              <a:spcBef>
                <a:spcPct val="0"/>
              </a:spcBef>
              <a:buClrTx/>
              <a:buSzTx/>
              <a:buFontTx/>
              <a:buNone/>
            </a:pPr>
            <a:r>
              <a:rPr lang="ja-JP" altLang="en-US" sz="2000" dirty="0">
                <a:latin typeface="ＭＳ ゴシック" panose="020B0609070205080204" pitchFamily="49" charset="-128"/>
                <a:ea typeface="ＭＳ ゴシック" panose="020B0609070205080204" pitchFamily="49" charset="-128"/>
              </a:rPr>
              <a:t>　</a:t>
            </a:r>
            <a:r>
              <a:rPr lang="ja-JP" altLang="en-US" sz="2800" b="1" dirty="0">
                <a:latin typeface="ＭＳ ゴシック" panose="020B0609070205080204" pitchFamily="49" charset="-128"/>
                <a:ea typeface="ＭＳ ゴシック" panose="020B0609070205080204" pitchFamily="49" charset="-128"/>
              </a:rPr>
              <a:t>第４．主たる債務が完済可能のときの対応策</a:t>
            </a:r>
            <a:endParaRPr lang="en-US" altLang="ja-JP" sz="28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endParaRPr lang="en-US" altLang="ja-JP" sz="1600" b="1" dirty="0">
              <a:latin typeface="ＭＳ ゴシック" panose="020B0609070205080204" pitchFamily="49" charset="-128"/>
              <a:ea typeface="ＭＳ ゴシック" panose="020B0609070205080204" pitchFamily="49" charset="-128"/>
            </a:endParaRPr>
          </a:p>
          <a:p>
            <a:pPr eaLnBrk="1">
              <a:spcBef>
                <a:spcPct val="0"/>
              </a:spcBef>
              <a:buClrTx/>
              <a:buSzTx/>
              <a:buFontTx/>
              <a:buNone/>
            </a:pPr>
            <a:r>
              <a:rPr lang="ja-JP" altLang="en-US" sz="2400" dirty="0">
                <a:latin typeface="ＭＳ ゴシック" panose="020B0609070205080204" pitchFamily="49" charset="-128"/>
                <a:ea typeface="ＭＳ ゴシック" panose="020B0609070205080204" pitchFamily="49" charset="-128"/>
              </a:rPr>
              <a:t>　　２．</a:t>
            </a:r>
            <a:r>
              <a:rPr lang="ja-JP" altLang="en-US" sz="2400" dirty="0">
                <a:latin typeface="Century" panose="02040604050505020304" pitchFamily="18" charset="0"/>
                <a:ea typeface="ＭＳ ゴシック" panose="020B0609070205080204" pitchFamily="49" charset="-128"/>
              </a:rPr>
              <a:t>後継者について</a:t>
            </a:r>
            <a:endParaRPr lang="en-US" altLang="ja-JP" sz="2400" dirty="0">
              <a:latin typeface="Century" panose="02040604050505020304" pitchFamily="18" charset="0"/>
              <a:ea typeface="ＭＳ ゴシック" panose="020B0609070205080204" pitchFamily="49" charset="-128"/>
            </a:endParaRPr>
          </a:p>
          <a:p>
            <a:pPr eaLnBrk="1">
              <a:spcBef>
                <a:spcPct val="0"/>
              </a:spcBef>
              <a:buClrTx/>
              <a:buSzTx/>
              <a:buFontTx/>
              <a:buNone/>
            </a:pPr>
            <a:endParaRPr lang="en-US" altLang="ja-JP" sz="800" dirty="0">
              <a:latin typeface="Century" panose="02040604050505020304" pitchFamily="18" charset="0"/>
              <a:ea typeface="ＭＳ ゴシック" panose="020B0609070205080204" pitchFamily="49" charset="-128"/>
            </a:endParaRPr>
          </a:p>
          <a:p>
            <a:pPr marL="895350"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⑴　保証契約の不承継の要件</a:t>
            </a:r>
            <a:endParaRPr lang="en-US" altLang="ja-JP" sz="2400" dirty="0">
              <a:latin typeface="Century" panose="02040604050505020304" pitchFamily="18" charset="0"/>
              <a:ea typeface="ＭＳ ゴシック" panose="020B0609070205080204" pitchFamily="49" charset="-128"/>
            </a:endParaRPr>
          </a:p>
          <a:p>
            <a:pPr marL="895350"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①　法人と経営者との関係の明確な区分・分離</a:t>
            </a:r>
            <a:endParaRPr lang="en-US" altLang="ja-JP" sz="2400" dirty="0">
              <a:latin typeface="Century" panose="02040604050505020304" pitchFamily="18" charset="0"/>
              <a:ea typeface="ＭＳ ゴシック" panose="020B0609070205080204" pitchFamily="49" charset="-128"/>
            </a:endParaRPr>
          </a:p>
          <a:p>
            <a:pPr marL="895350" eaLnBrk="1">
              <a:spcBef>
                <a:spcPct val="0"/>
              </a:spcBef>
              <a:buClrTx/>
              <a:buSzTx/>
              <a:buFontTx/>
              <a:buNone/>
            </a:pPr>
            <a:endParaRPr lang="en-US" altLang="ja-JP" sz="2400" dirty="0">
              <a:latin typeface="Century" panose="02040604050505020304" pitchFamily="18" charset="0"/>
              <a:ea typeface="ＭＳ ゴシック" panose="020B0609070205080204" pitchFamily="49" charset="-128"/>
            </a:endParaRPr>
          </a:p>
          <a:p>
            <a:pPr marL="895350"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②　財務基盤の強化</a:t>
            </a:r>
            <a:endParaRPr lang="en-US" altLang="ja-JP" sz="2400" dirty="0">
              <a:latin typeface="Century" panose="02040604050505020304" pitchFamily="18" charset="0"/>
              <a:ea typeface="ＭＳ ゴシック" panose="020B0609070205080204" pitchFamily="49" charset="-128"/>
            </a:endParaRPr>
          </a:p>
          <a:p>
            <a:pPr marL="895350" eaLnBrk="1">
              <a:spcBef>
                <a:spcPct val="0"/>
              </a:spcBef>
              <a:buClrTx/>
              <a:buSzTx/>
              <a:buFontTx/>
              <a:buNone/>
            </a:pPr>
            <a:endParaRPr lang="en-US" altLang="ja-JP" sz="2400" dirty="0">
              <a:latin typeface="Century" panose="02040604050505020304" pitchFamily="18" charset="0"/>
              <a:ea typeface="ＭＳ ゴシック" panose="020B0609070205080204" pitchFamily="49" charset="-128"/>
            </a:endParaRPr>
          </a:p>
          <a:p>
            <a:pPr marL="1792288" indent="-896938"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③　財務状況の正確な把握、適時適切な情報開示等による経営の透明性確保</a:t>
            </a:r>
            <a:endParaRPr lang="en-US" altLang="ja-JP" sz="2400" dirty="0">
              <a:latin typeface="Century" panose="02040604050505020304" pitchFamily="18" charset="0"/>
              <a:ea typeface="ＭＳ ゴシック" panose="020B0609070205080204" pitchFamily="49" charset="-128"/>
            </a:endParaRPr>
          </a:p>
          <a:p>
            <a:pPr marL="1792288" indent="-896938" eaLnBrk="1">
              <a:spcBef>
                <a:spcPct val="0"/>
              </a:spcBef>
              <a:buClrTx/>
              <a:buSzTx/>
              <a:buFontTx/>
              <a:buNone/>
            </a:pPr>
            <a:endParaRPr lang="en-US" altLang="ja-JP" sz="2400" dirty="0">
              <a:latin typeface="Century" panose="02040604050505020304" pitchFamily="18" charset="0"/>
              <a:ea typeface="ＭＳ ゴシック" panose="020B0609070205080204" pitchFamily="49" charset="-128"/>
            </a:endParaRPr>
          </a:p>
          <a:p>
            <a:pPr marL="1792288" indent="-896938"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⑵　代替的な融資手法</a:t>
            </a:r>
            <a:endParaRPr lang="en-US" altLang="ja-JP" sz="2400" dirty="0">
              <a:latin typeface="Century" panose="02040604050505020304" pitchFamily="18" charset="0"/>
              <a:ea typeface="ＭＳ ゴシック" panose="020B0609070205080204" pitchFamily="49" charset="-128"/>
            </a:endParaRPr>
          </a:p>
          <a:p>
            <a:pPr marL="1792288" indent="-896938" eaLnBrk="1">
              <a:spcBef>
                <a:spcPct val="0"/>
              </a:spcBef>
              <a:buClrTx/>
              <a:buSzTx/>
              <a:buFontTx/>
              <a:buNone/>
            </a:pPr>
            <a:r>
              <a:rPr lang="ja-JP" altLang="en-US" sz="2400" dirty="0">
                <a:latin typeface="Century" panose="02040604050505020304" pitchFamily="18" charset="0"/>
                <a:ea typeface="ＭＳ ゴシック" panose="020B0609070205080204" pitchFamily="49" charset="-128"/>
              </a:rPr>
              <a:t>　①　停止条件又は解除条件付保証契約</a:t>
            </a:r>
            <a:endParaRPr lang="en-US" altLang="ja-JP" sz="2400" dirty="0">
              <a:latin typeface="Century" panose="02040604050505020304" pitchFamily="18" charset="0"/>
              <a:ea typeface="ＭＳ ゴシック" panose="020B0609070205080204" pitchFamily="49" charset="-128"/>
            </a:endParaRPr>
          </a:p>
          <a:p>
            <a:pPr marL="1792288" indent="-896938" eaLnBrk="1">
              <a:spcBef>
                <a:spcPct val="0"/>
              </a:spcBef>
              <a:buClrTx/>
              <a:buSzTx/>
              <a:buFontTx/>
              <a:buNone/>
            </a:pPr>
            <a:endParaRPr lang="en-US" altLang="ja-JP" sz="2400" dirty="0">
              <a:latin typeface="Century" panose="02040604050505020304" pitchFamily="18" charset="0"/>
              <a:ea typeface="ＭＳ ゴシック" panose="020B0609070205080204" pitchFamily="49" charset="-128"/>
            </a:endParaRPr>
          </a:p>
          <a:p>
            <a:pPr marL="1792288" indent="-896938">
              <a:spcBef>
                <a:spcPct val="0"/>
              </a:spcBef>
              <a:buClrTx/>
              <a:buSzTx/>
              <a:buNone/>
            </a:pPr>
            <a:r>
              <a:rPr lang="ja-JP" altLang="en-US" sz="2400" dirty="0">
                <a:latin typeface="Century" panose="02040604050505020304" pitchFamily="18" charset="0"/>
                <a:ea typeface="ＭＳ ゴシック" panose="020B0609070205080204" pitchFamily="49" charset="-128"/>
              </a:rPr>
              <a:t>　②　</a:t>
            </a:r>
            <a:r>
              <a:rPr lang="en-US" altLang="ja-JP" sz="2400" dirty="0">
                <a:latin typeface="Century" panose="02040604050505020304" pitchFamily="18" charset="0"/>
              </a:rPr>
              <a:t>ABL</a:t>
            </a:r>
            <a:r>
              <a:rPr lang="ja-JP" altLang="ja-JP" sz="2400" dirty="0">
                <a:latin typeface="Century" panose="02040604050505020304" pitchFamily="18" charset="0"/>
              </a:rPr>
              <a:t>（</a:t>
            </a:r>
            <a:r>
              <a:rPr lang="en-US" altLang="ja-JP" sz="2400" dirty="0">
                <a:latin typeface="Century" panose="02040604050505020304" pitchFamily="18" charset="0"/>
              </a:rPr>
              <a:t>Asset Based Lending</a:t>
            </a:r>
            <a:r>
              <a:rPr lang="ja-JP" altLang="ja-JP" sz="2400" dirty="0">
                <a:latin typeface="Century" panose="02040604050505020304" pitchFamily="18" charset="0"/>
              </a:rPr>
              <a:t>　</a:t>
            </a:r>
            <a:r>
              <a:rPr lang="ja-JP" altLang="ja-JP" sz="2400" dirty="0"/>
              <a:t>流動資産担保融資</a:t>
            </a:r>
            <a:r>
              <a:rPr lang="ja-JP" altLang="en-US" sz="2400" dirty="0"/>
              <a:t>）</a:t>
            </a:r>
            <a:endParaRPr lang="en-US" altLang="ja-JP" sz="2400" dirty="0"/>
          </a:p>
          <a:p>
            <a:pPr marL="1792288" indent="-896938">
              <a:spcBef>
                <a:spcPct val="0"/>
              </a:spcBef>
              <a:buClrTx/>
              <a:buSzTx/>
              <a:buNone/>
            </a:pPr>
            <a:endParaRPr lang="en-US" altLang="ja-JP" sz="2400" dirty="0">
              <a:latin typeface="Century" panose="02040604050505020304" pitchFamily="18" charset="0"/>
              <a:ea typeface="ＭＳ ゴシック" panose="020B0609070205080204" pitchFamily="49" charset="-128"/>
            </a:endParaRPr>
          </a:p>
          <a:p>
            <a:pPr marL="1792288" indent="-896938">
              <a:spcBef>
                <a:spcPct val="0"/>
              </a:spcBef>
              <a:buClrTx/>
              <a:buSzTx/>
              <a:buNone/>
            </a:pPr>
            <a:r>
              <a:rPr lang="ja-JP" altLang="en-US" sz="2400" dirty="0">
                <a:latin typeface="Century" panose="02040604050505020304" pitchFamily="18" charset="0"/>
                <a:ea typeface="ＭＳ ゴシック" panose="020B0609070205080204" pitchFamily="49" charset="-128"/>
              </a:rPr>
              <a:t>　③　金利の一定の上乗せ</a:t>
            </a:r>
            <a:endParaRPr lang="ja-JP" altLang="en-US" sz="2000" dirty="0">
              <a:latin typeface="Century" panose="02040604050505020304" pitchFamily="18" charset="0"/>
              <a:ea typeface="ＭＳ ゴシック" panose="020B0609070205080204" pitchFamily="49" charset="-128"/>
            </a:endParaRPr>
          </a:p>
        </p:txBody>
      </p:sp>
    </p:spTree>
    <p:extLst>
      <p:ext uri="{BB962C8B-B14F-4D97-AF65-F5344CB8AC3E}">
        <p14:creationId xmlns:p14="http://schemas.microsoft.com/office/powerpoint/2010/main" val="42029776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視差">
  <a:themeElements>
    <a:clrScheme name="視差">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視差">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視差">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TM03457496[[fn=視差]]</Template>
  <TotalTime>2258</TotalTime>
  <Words>2341</Words>
  <Application>Microsoft Office PowerPoint</Application>
  <PresentationFormat>画面に合わせる (4:3)</PresentationFormat>
  <Paragraphs>289</Paragraphs>
  <Slides>19</Slides>
  <Notes>11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19</vt:i4>
      </vt:variant>
    </vt:vector>
  </HeadingPairs>
  <TitlesOfParts>
    <vt:vector size="30" baseType="lpstr">
      <vt:lpstr>Meiryo UI</vt:lpstr>
      <vt:lpstr>ＭＳ ゴシック</vt:lpstr>
      <vt:lpstr>游ゴシック</vt:lpstr>
      <vt:lpstr>Arial</vt:lpstr>
      <vt:lpstr>Century</vt:lpstr>
      <vt:lpstr>Corbel</vt:lpstr>
      <vt:lpstr>Lucida Sans Unicode</vt:lpstr>
      <vt:lpstr>Times New Roman</vt:lpstr>
      <vt:lpstr>Wingdings</vt:lpstr>
      <vt:lpstr>Wingdings 3</vt:lpstr>
      <vt:lpstr>視差</vt:lpstr>
      <vt:lpstr>経営者保証ガイドラインと 事業承継  </vt:lpstr>
      <vt:lpstr>PowerPoint プレゼンテーション</vt:lpstr>
      <vt:lpstr>PowerPoint プレゼンテーション</vt:lpstr>
      <vt:lpstr>【課題】事業承継にとって個人保証が大きな障害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ご静聴ありがとうございました</vt:lpstr>
    </vt:vector>
  </TitlesOfParts>
  <Company>日本弁護士連合会</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事業再生と事業承継の 将来と課題 </dc:title>
  <dc:creator>事務局</dc:creator>
  <cp:lastModifiedBy>堂野 達之</cp:lastModifiedBy>
  <cp:revision>226</cp:revision>
  <cp:lastPrinted>2019-08-22T05:28:26Z</cp:lastPrinted>
  <dcterms:created xsi:type="dcterms:W3CDTF">2015-10-26T02:36:02Z</dcterms:created>
  <dcterms:modified xsi:type="dcterms:W3CDTF">2020-08-01T11:56:52Z</dcterms:modified>
</cp:coreProperties>
</file>